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28" r:id="rId2"/>
    <p:sldMasterId id="2147483776" r:id="rId3"/>
  </p:sldMasterIdLst>
  <p:notesMasterIdLst>
    <p:notesMasterId r:id="rId115"/>
  </p:notesMasterIdLst>
  <p:sldIdLst>
    <p:sldId id="411" r:id="rId4"/>
    <p:sldId id="367" r:id="rId5"/>
    <p:sldId id="323" r:id="rId6"/>
    <p:sldId id="420" r:id="rId7"/>
    <p:sldId id="421" r:id="rId8"/>
    <p:sldId id="351" r:id="rId9"/>
    <p:sldId id="422" r:id="rId10"/>
    <p:sldId id="423" r:id="rId11"/>
    <p:sldId id="424" r:id="rId12"/>
    <p:sldId id="425" r:id="rId13"/>
    <p:sldId id="426" r:id="rId14"/>
    <p:sldId id="427" r:id="rId15"/>
    <p:sldId id="428" r:id="rId16"/>
    <p:sldId id="429" r:id="rId17"/>
    <p:sldId id="430" r:id="rId18"/>
    <p:sldId id="431" r:id="rId19"/>
    <p:sldId id="271" r:id="rId20"/>
    <p:sldId id="352" r:id="rId21"/>
    <p:sldId id="261" r:id="rId22"/>
    <p:sldId id="432" r:id="rId23"/>
    <p:sldId id="433" r:id="rId24"/>
    <p:sldId id="353" r:id="rId25"/>
    <p:sldId id="434" r:id="rId26"/>
    <p:sldId id="358" r:id="rId27"/>
    <p:sldId id="354" r:id="rId28"/>
    <p:sldId id="344" r:id="rId29"/>
    <p:sldId id="355" r:id="rId30"/>
    <p:sldId id="435" r:id="rId31"/>
    <p:sldId id="359" r:id="rId32"/>
    <p:sldId id="436" r:id="rId33"/>
    <p:sldId id="360" r:id="rId34"/>
    <p:sldId id="345" r:id="rId35"/>
    <p:sldId id="412" r:id="rId36"/>
    <p:sldId id="413" r:id="rId37"/>
    <p:sldId id="262" r:id="rId38"/>
    <p:sldId id="357" r:id="rId39"/>
    <p:sldId id="341" r:id="rId40"/>
    <p:sldId id="414" r:id="rId41"/>
    <p:sldId id="378" r:id="rId42"/>
    <p:sldId id="388" r:id="rId43"/>
    <p:sldId id="415" r:id="rId44"/>
    <p:sldId id="416" r:id="rId45"/>
    <p:sldId id="417" r:id="rId46"/>
    <p:sldId id="258" r:id="rId47"/>
    <p:sldId id="418" r:id="rId48"/>
    <p:sldId id="327" r:id="rId49"/>
    <p:sldId id="338" r:id="rId50"/>
    <p:sldId id="390" r:id="rId51"/>
    <p:sldId id="284" r:id="rId52"/>
    <p:sldId id="286" r:id="rId53"/>
    <p:sldId id="385" r:id="rId54"/>
    <p:sldId id="419" r:id="rId55"/>
    <p:sldId id="293" r:id="rId56"/>
    <p:sldId id="309" r:id="rId57"/>
    <p:sldId id="260" r:id="rId58"/>
    <p:sldId id="310" r:id="rId59"/>
    <p:sldId id="266" r:id="rId60"/>
    <p:sldId id="356" r:id="rId61"/>
    <p:sldId id="287" r:id="rId62"/>
    <p:sldId id="381" r:id="rId63"/>
    <p:sldId id="382" r:id="rId64"/>
    <p:sldId id="383" r:id="rId65"/>
    <p:sldId id="384" r:id="rId66"/>
    <p:sldId id="396" r:id="rId67"/>
    <p:sldId id="399" r:id="rId68"/>
    <p:sldId id="386" r:id="rId69"/>
    <p:sldId id="401" r:id="rId70"/>
    <p:sldId id="292" r:id="rId71"/>
    <p:sldId id="391" r:id="rId72"/>
    <p:sldId id="398" r:id="rId73"/>
    <p:sldId id="379" r:id="rId74"/>
    <p:sldId id="264" r:id="rId75"/>
    <p:sldId id="402" r:id="rId76"/>
    <p:sldId id="389" r:id="rId77"/>
    <p:sldId id="392" r:id="rId78"/>
    <p:sldId id="393" r:id="rId79"/>
    <p:sldId id="394" r:id="rId80"/>
    <p:sldId id="395" r:id="rId81"/>
    <p:sldId id="397" r:id="rId82"/>
    <p:sldId id="400" r:id="rId83"/>
    <p:sldId id="387" r:id="rId84"/>
    <p:sldId id="404" r:id="rId85"/>
    <p:sldId id="405" r:id="rId86"/>
    <p:sldId id="406" r:id="rId87"/>
    <p:sldId id="407" r:id="rId88"/>
    <p:sldId id="408" r:id="rId89"/>
    <p:sldId id="409" r:id="rId90"/>
    <p:sldId id="437" r:id="rId91"/>
    <p:sldId id="438" r:id="rId92"/>
    <p:sldId id="380" r:id="rId93"/>
    <p:sldId id="439" r:id="rId94"/>
    <p:sldId id="440" r:id="rId95"/>
    <p:sldId id="441" r:id="rId96"/>
    <p:sldId id="442" r:id="rId97"/>
    <p:sldId id="443" r:id="rId98"/>
    <p:sldId id="444" r:id="rId99"/>
    <p:sldId id="445" r:id="rId100"/>
    <p:sldId id="446" r:id="rId101"/>
    <p:sldId id="447" r:id="rId102"/>
    <p:sldId id="448" r:id="rId103"/>
    <p:sldId id="263" r:id="rId104"/>
    <p:sldId id="267" r:id="rId105"/>
    <p:sldId id="449" r:id="rId106"/>
    <p:sldId id="450" r:id="rId107"/>
    <p:sldId id="451" r:id="rId108"/>
    <p:sldId id="364" r:id="rId109"/>
    <p:sldId id="452" r:id="rId110"/>
    <p:sldId id="453" r:id="rId111"/>
    <p:sldId id="454" r:id="rId112"/>
    <p:sldId id="455" r:id="rId113"/>
    <p:sldId id="456" r:id="rId1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54E7702-3E0F-4974-A629-52DFBE40EBC2}">
          <p14:sldIdLst>
            <p14:sldId id="411"/>
            <p14:sldId id="367"/>
            <p14:sldId id="323"/>
            <p14:sldId id="420"/>
            <p14:sldId id="421"/>
            <p14:sldId id="351"/>
            <p14:sldId id="422"/>
            <p14:sldId id="423"/>
            <p14:sldId id="424"/>
            <p14:sldId id="425"/>
            <p14:sldId id="426"/>
            <p14:sldId id="427"/>
            <p14:sldId id="428"/>
            <p14:sldId id="429"/>
            <p14:sldId id="430"/>
            <p14:sldId id="431"/>
            <p14:sldId id="271"/>
            <p14:sldId id="352"/>
            <p14:sldId id="261"/>
            <p14:sldId id="432"/>
            <p14:sldId id="433"/>
            <p14:sldId id="353"/>
            <p14:sldId id="434"/>
            <p14:sldId id="358"/>
            <p14:sldId id="354"/>
            <p14:sldId id="344"/>
            <p14:sldId id="355"/>
            <p14:sldId id="435"/>
            <p14:sldId id="359"/>
            <p14:sldId id="436"/>
            <p14:sldId id="360"/>
            <p14:sldId id="345"/>
            <p14:sldId id="412"/>
            <p14:sldId id="413"/>
            <p14:sldId id="262"/>
            <p14:sldId id="357"/>
            <p14:sldId id="341"/>
            <p14:sldId id="414"/>
            <p14:sldId id="378"/>
            <p14:sldId id="388"/>
            <p14:sldId id="415"/>
            <p14:sldId id="416"/>
            <p14:sldId id="417"/>
            <p14:sldId id="258"/>
            <p14:sldId id="418"/>
            <p14:sldId id="327"/>
            <p14:sldId id="338"/>
            <p14:sldId id="390"/>
            <p14:sldId id="284"/>
            <p14:sldId id="286"/>
            <p14:sldId id="385"/>
            <p14:sldId id="419"/>
            <p14:sldId id="293"/>
            <p14:sldId id="309"/>
            <p14:sldId id="260"/>
            <p14:sldId id="310"/>
            <p14:sldId id="266"/>
            <p14:sldId id="356"/>
            <p14:sldId id="287"/>
            <p14:sldId id="381"/>
            <p14:sldId id="382"/>
            <p14:sldId id="383"/>
            <p14:sldId id="384"/>
            <p14:sldId id="396"/>
            <p14:sldId id="399"/>
            <p14:sldId id="386"/>
            <p14:sldId id="401"/>
            <p14:sldId id="292"/>
            <p14:sldId id="391"/>
            <p14:sldId id="398"/>
            <p14:sldId id="379"/>
            <p14:sldId id="264"/>
            <p14:sldId id="402"/>
            <p14:sldId id="389"/>
            <p14:sldId id="392"/>
            <p14:sldId id="393"/>
            <p14:sldId id="394"/>
            <p14:sldId id="395"/>
            <p14:sldId id="397"/>
            <p14:sldId id="400"/>
            <p14:sldId id="387"/>
            <p14:sldId id="404"/>
            <p14:sldId id="405"/>
            <p14:sldId id="406"/>
            <p14:sldId id="407"/>
            <p14:sldId id="408"/>
            <p14:sldId id="409"/>
            <p14:sldId id="437"/>
            <p14:sldId id="438"/>
            <p14:sldId id="380"/>
            <p14:sldId id="439"/>
            <p14:sldId id="440"/>
            <p14:sldId id="441"/>
            <p14:sldId id="442"/>
            <p14:sldId id="443"/>
            <p14:sldId id="444"/>
            <p14:sldId id="445"/>
            <p14:sldId id="446"/>
            <p14:sldId id="447"/>
            <p14:sldId id="448"/>
            <p14:sldId id="263"/>
            <p14:sldId id="267"/>
            <p14:sldId id="449"/>
            <p14:sldId id="450"/>
            <p14:sldId id="451"/>
            <p14:sldId id="364"/>
            <p14:sldId id="452"/>
            <p14:sldId id="453"/>
            <p14:sldId id="454"/>
            <p14:sldId id="455"/>
            <p14:sldId id="4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92"/>
    <a:srgbClr val="99C47A"/>
    <a:srgbClr val="AFD096"/>
    <a:srgbClr val="58B9C5"/>
    <a:srgbClr val="0362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p:restoredTop sz="94694"/>
  </p:normalViewPr>
  <p:slideViewPr>
    <p:cSldViewPr snapToGrid="0" snapToObjects="1">
      <p:cViewPr varScale="1">
        <p:scale>
          <a:sx n="128" d="100"/>
          <a:sy n="128" d="100"/>
        </p:scale>
        <p:origin x="640"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4T23:59:13.515"/>
    </inkml:context>
    <inkml:brush xml:id="br0">
      <inkml:brushProperty name="width" value="0.05" units="cm"/>
      <inkml:brushProperty name="height" value="0.05" units="cm"/>
      <inkml:brushProperty name="color" value="#F9F8F7"/>
    </inkml:brush>
  </inkml:definitions>
  <inkml:trace contextRef="#ctx0" brushRef="#br0">1 20 24575,'8'4'0,"-4"4"0,0 1 0,-4 3 0,0-4 0,4 4 0,-3-3 0,2 3 0,-3 0 0,0-3 0,0 3 0,0-4 0,0 0 0,4 0 0,-3 0 0,2 0 0,-3 0 0,0-1 0,0 1 0,0 0 0,0 0 0,0 4 0,0-3 0,0 3 0,0-4 0,0 0 0,0 0 0,0 0 0,0 0 0,0 0 0,4-4 0,-3-4 0,2-9 0,-3-4 0,4-4 0,-3 3 0,3 2 0,-4 0 0,0 3 0,0-8 0,0 8 0,4-7 0,-3 3 0,2 0 0,-3-4 0,0 4 0,0-4 0,0 3 0,0-2 0,0 7 0,0-8 0,0 8 0,0-3 0,4 8 0,-3 4 0,6 1 0,-6 10 0,2 3 0,-3 5 0,0 3 0,0-5 0,0 5 0,0-4 0,0 9 0,0-8 0,0 3 0,0-5 0,0-4 0,-4 3 0,3-7 0,-3 8 0,4-8 0,0 3 0,0 0 0,0 1 0,0 0 0,0-1 0,0-4 0,0 0 0,4-4 0,-7-4 0,6-4 0,-7-13 0,4 6 0,0-10 0,0 12 0,0-7 0,0 7 0,4-8 0,-3 4 0,6 0 0,-6-3 0,6 7 0,-6-4 0,3 5 0,-4 0 0,0 0 0,0-4 0,3 3 0,2-3 0,-1 4 0,0-4 0,-4-2 0,3 1 0,-2 1 0,6 0 0,-6 3 0,3-3 0,-4 3 0,0 1 0,4 4 0,-4-7 0,4 5 0,-1-2 0,-2 8 0,3 4 0,-4 8 0,0 6 0,0 0 0,0 4 0,0-4 0,0 4 0,0-4 0,0 4 0,0-9 0,0 4 0,0-4 0,0 0 0,0 3 0,0-3 0,0 0 0,-4-1 0,3 0 0,-2 2 0,3-1 0,0-1 0,0-4 0,0 0 0,0-1 0,0 1 0,-4-3 0,3-5 0,-2-9 0,3-4 0,0-5 0,0 5 0,0 1 0,0 4 0,0 0 0,3 0 0,-2-4 0,3 3 0,-1-4 0,-2 5 0,3 0 0,-4 0 0,0 0 0,3 4 0,1 0 0,1 8 0,-2 0 0,-3 8 0,0-3 0,0 3 0,0 0 0,0 2 0,0-1 0,0 3 0,0-7 0,0 3 0,0 0 0,0-3 0,-3-1 0,2 4 0,-6-7 0,6 7 0,-3-4 0,4 0 0,0-7 0,0-11 0,0-9 0,0-5 0,0-3 0,0 9 0,4-9 0,-3 12 0,7-6 0,-7 8 0,3-9 0,-4 7 0,4-6 0,-3 12 0,3-7 0,-4 3 0,3-1 0,-2 2 0,3 4 0,-1 4 0,2 4 0,-1 4 0,0 8 0,-4 1 0,0 0 0,0 4 0,0-8 0,0 3 0,0-5 0,0 1 0,0 0 0,0-3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4T23:59:06.558"/>
    </inkml:context>
    <inkml:brush xml:id="br0">
      <inkml:brushProperty name="width" value="0.05" units="cm"/>
      <inkml:brushProperty name="height" value="0.05" units="cm"/>
      <inkml:brushProperty name="color" value="#F9F8F7"/>
    </inkml:brush>
  </inkml:definitions>
  <inkml:trace contextRef="#ctx0" brushRef="#br0">124 255 24575,'8'0'0,"0"0"0,4 0 0,-3 0 0,7 0 0,-7 3 0,12-2 0,-6 3 0,7-4 0,-5 0 0,0 0 0,1 3 0,-5-2 0,3 3 0,-7-4 0,3 0 0,-4 4 0,0-3 0,0 2 0,0-3 0,4 0 0,-3 0 0,3 0 0,-5 0 0,1 0 0,0 0 0,0 0 0,0 0 0,4 0 0,1 0 0,0 0 0,4 0 0,-9 0 0,9-4 0,-4 3 0,0-3 0,-1 4 0,-4-3 0,0 2 0,0-3 0,0 4 0,-1 0 0,1 0 0,-3-3 0,-9 2 0,-6-3 0,-8 0 0,1 3 0,0-2 0,3-1 0,2 3 0,4-2 0,-4 3 0,3 0 0,-8 0 0,4 0 0,0 0 0,-3 0 0,7 0 0,-8 0 0,4 0 0,-9 0 0,-2 0 0,-4 0 0,5 0 0,-4 0 0,4 0 0,-1 0 0,-3 0 0,13 0 0,-7 0 0,28 0 0,1 0 0,25 0 0,7 0 0,8 0 0,11-1 0,4 2 0,13 3 0,-10-3 0,-2 0 0,-2 8 0,-8-7 0,-19 2 0,-3-4 0,-17 0 0,-10 0 0,-16 0 0,-12 0 0,0 0 0,0 0 0,6 0 0,0-4 0,-1 3 0,5-3 0,1 4 0,4 0 0,0 0 0,0 0 0,0-3 0,0 2 0,-9-3 0,6 1 0,-6 2 0,9-6 0,0 6 0,0-3 0,0 4 0,4-3 0,-3 2 0,2-6 0,-3 6 0,4-10 0,-3 5 0,2-6 0,1 0 0,-3 3 0,2-8 0,-3 8 0,0-3 0,3 4 0,-2-4 0,-2 2 0,0-2 0,-4 7 0,5 2 0,-4-1 0,3 3 0,-3-3 0,4 4 0,0 0 0,0 0 0,0 0 0,3 4 0,-2 0 0,3 4 0,-1 0 0,-2 4 0,6-3 0,-3 3 0,4 0 0,0-3 0,0 3 0,4 0 0,0-3 0,1 7 0,2-7 0,-6 3 0,10 0 0,-5-3 0,6 3 0,-5-4 0,6-4 0,-8 3 0,6-2 0,-6-1 0,7 4 0,-3-4 0,3 1 0,-4-2 0,-1-3 0,1 4 0,4-3 0,-3 2 0,3-3 0,-4 0 0,-3-3 0,2-2 0,-3-3 0,4-4 0,-3-1 0,-1-5 0,-1 5 0,-2-8 0,-1 6 0,-1-7 0,-7 9 0,7-3 0,-6 7 0,-2-8 0,-9 8 0,4-4 0,-12 4 0,16 1 0,-11 3 0,8-3 0,-1 7 0,-2-3 0,3 4 0,-1 0 0,2 0 0,0 0 0,3 4 0,-3-3 0,4 6 0,0-3 0,-4 8 0,2 1 0,-2 0 0,7 0 0,2-6 0,-1 1 0,3 0 0,-3 0 0,4 0 0,-3-4 0,2 8 0,-3-7 0,4 7 0,4-4 0,-3 0 0,6-4 0,-3 0 0,-3-12 0,1-2 0,-9-3 0,6-3 0,-6 7 0,6-8 0,-6 8 0,2-3 0,1 0 0,-7 2 0,9-2 0,-10 4 0,8 3 0,-4 2 0,3-1 0,-11-1 0,5-3 0,-7 2 0,6 2 0,4 1 0,0 2 0,4-6 0,-18 6 0,10-6 0,-11 6 0,7-3 0,6 4 0,-2 0 0,8 3 0,-3 2 0,6 2 0,-7 6 0,7-5 0,-3 9 0,4-8 0,0 3 0,-3-4 0,2-1 0,-3 6 0,4-5 0,0 5 0,0-1 0,4-3 0,-3 3 0,6 0 0,-2-7 0,-1 6 0,0-6 0,-1 3 0,2-4 0,-1 3 0,3-3 0,-6 4 0,6 0 0,-6 0 0,2 0 0,1 0 0,-3 0 0,2 0 0,1-1 0,-3 1 0,2-7 0,10-10 0,-10-1 0,13-11 0,-11 12 0,7-12 0,-2 11 0,3-11 0,-5 12 0,-4-8 0,0 8 0,0-7 0,-3 7 0,2-8 0,-3 8 0,0-7 0,0 7 0,4-7 0,-3 6 0,3-2 0,-4 4 0,0 7 0,0 6 0,0 8 0,0 5 0,0-1 0,0 0 0,4 5 0,1-3 0,0-1 0,-1 3 0,-4-7 0,0 8 0,0-5 0,0 1 0,0-1 0,0 0 0,0 1 0,0-5 0,0-1 0,0 0 0,0-3 0,0 3 0,0-11 0,-4-2 0,4-11 0,-4-2 0,4-8 0,0-1 0,0-1 0,0 2 0,4 5 0,-3 4 0,6-4 0,-6 8 0,3-3 0,-4 4 0,4 0 0,-3 0 0,2-4 0,-3 3 0,0 3 0,-4 19 0,3 7 0,-7 6 0,7 1 0,-2-9 0,3 9 0,0-8 0,-5 7 0,4-7 0,-3-1 0,4-2 0,0-7 0,0 7 0,0-7 0,0 7 0,0-7 0,0 3 0,0-4 0,0 0 0,-3-7 0,2-2 0,-3-16 0,4-2 0,0-4 0,0-10 0,0 9 0,0-15 0,0 9 0,0 2 0,0 10 0,0 6 0,0 4 0,0-5 0,0 4 0,0-3 0,0 4 0,0-4 0,0 3 0,0-3 0,0 4 0,0-5 0,0 4 0,0-3 0,-3 8 0,-2 0 0,-3-4 0,0 7 0,3-11 0,-2 11 0,2-6 0,-3 3 0,4-4 0,-7 3 0,9-2 0,-6 14 0,8-1 0,0 11 0,0-4 0,0 4 0,0-4 0,0 4 0,0-4 0,0-1 0,0-4 0,4 4 0,-3-3 0,3 3 0,-1 0 0,-2 1 0,11 5 0,-10-5 0,5-1 0,-3-4 0,-3 0 0,6 0 0,-6-1 0,2 1 0,-3 0 0,4 0 0,-3 0 0,2 0 0,-3 0 0,4 0 0,-3 0 0,2-1 0,1 1 0,-4 0 0,4 0 0,-4 0 0,0 0 0,0 0 0,0 0 0,3-4 0,-2 3 0,3-3 0,-4 4 0,0 0 0,0 0 0,0 0 0,0 0 0,3-4 0,-2 3 0,3-2 0,-1-1 0,6 0 0,9-9 0,5 0 0,5-4 0,-5 0 0,4-1 0,1 1 0,-11 0 0,13-1 0,-19 2 0,7-5 0,-5 7 0,-9-5 0,3 10 0,-6 1 0,6 1 0,-6 10 0,3-6 0,-4 7 0,0 1 0,0-5 0,0 9 0,0-8 0,0 3 0,0-4 0,0 0 0,0 4 0,-4-3 0,3 3 0,-2-5 0,-1-2 0,0-2 0,-4-3 0,0 0 0,0 0 0,0 0 0,0 0 0,0 0 0,0-3 0,0-2 0,-1-3 0,1 0 0,4 0 0,-3 0 0,6 0 0,-3 0 0,4 0 0,-3 4 0,2-3 0,-3 2 0,4-3 0,0-4 0,0-1 0,0 0 0,0-4 0,0 4 0,0-9 0,0 7 0,0-6 0,4 8 0,-3-5 0,3 5 0,-4 1 0,4 8 0,-4-4 0,7 8 0,-6-8 0,6 4 0,-6-8 0,6 3 0,-6-3 0,3 4 0,-4 0 0,3 0 0,2 3 0,-1-2 0,3 6 0,-3-3 0,1 12 0,-2 2 0,-3 12 0,4 1 0,-3 5 0,3 0 0,-4-5 0,0 4 0,-4-4 0,3 1 0,-7 2 0,7-7 0,-3-1 0,0-2 0,3-7 0,-3 7 0,4-7 0,0 7 0,0-7 0,-4 3 0,3 0 0,-2 1 0,3 1 0,0-2 0,-4-11 0,3-2 0,-2-7 0,-1-9 0,3-8 0,-4-10 0,5-11 0,0-1 0,-4 0 0,3 1 0,-4 11 0,5 1 0,-4 6 0,3 5 0,-3 5 0,4 2 0,0 2 0,0 1 0,0 1 0,0 4 0,0-4 0,-4 3 0,4-4 0,-4 5 0,0 7 0,3 6 0,-2 13 0,-1 6 0,3 4 0,-8 5 0,4-9 0,0 14 0,-3-14 0,6 5 0,-2-7 0,0 0 0,3-3 0,-3 3 0,4-5 0,0 0 0,0-4 0,0-1 0,0 0 0,0-3 0,0 3 0,0-4 0,0 0 0,0 0 0,0 0 0,0 0 0,0 0 0,-4 0 0,0-4 0,-4 0 0,0-4 0,0 0 0,0 0 0,0 0 0,0-4 0,0 3 0,0-2 0,-4-1 0,2 3 0,2-7 0,-3 3 0,5 1 0,-3-4 0,2 4 0,3 0 0,-4-4 0,3 4 0,-6-4 0,9-1 0,-9 1 0,6 0 0,1 0 0,-3 0 0,6 0 0,-3 0 0,1 0 0,2 0 0,-6 0 0,6 0 0,-3 0 0,4 0 0,4 4 0,0-4 0,4 8 0,0-8 0,4 7 0,-7-6 0,7 6 0,-8-2 0,4 3 0,0 0 0,4 0 0,6 0 0,5 0 0,0 0 0,4 0 0,-4 0 0,0 0 0,4 0 0,-8 0 0,8 0 0,-13 0 0,12 0 0,-16 0 0,7 0 0,-10 0 0,1 0 0,0-4 0,0 3 0,0-6 0,0 6 0,0-10 0,0 9 0,0-6 0,0 5 0,0-2 0,0 1 0,0-3 0,4 6 0,-3-6 0,7 2 0,-7 1 0,3-4 0,0 3 0,-3-3 0,7-1 0,-7 5 0,3 0 0,0 0 0,-3 0 0,3-1 0,-4-2 0,4 6 0,-3-6 0,8 6 0,-8-6 0,3 2 0,-5-3 0,-2 0 0,2 4 0,-3-3 0,4 2 0,0-3 0,-4 0 0,0 0 0,-4 7 0,-7 5 0,5 5 0,-5 3 0,3-4 0,0 4 0,-1-3 0,1 3 0,1-8 0,-2 7 0,-3-5 0,3 6 0,-6-4 0,9 0 0,-6 0 0,4-4 0,0 3 0,-1-2 0,2 3 0,-1-4 0,3 7 0,-2-5 0,-1 6 0,3-4 0,-2 0 0,3-1 0,0 6 0,-4-8 0,3 6 0,-2-2 0,3 4 0,0 0 0,0-1 0,0-4 0,0 0 0,-4 0 0,3 0 0,-2-1 0,3 1 0,0-7 0,-4-2 0,0-3 0,-5-8 0,5-2 0,0-5 0,4-7 0,0 2 0,0-4 0,0 0 0,0 0 0,4 0 0,-3 0 0,3 4 0,-4 2 0,0 5 0,0-1 0,0 1 0,0-1 0,0 1 0,0-1 0,0 5 0,0 1 0,0 4 0,0 0 0,0 0 0,0 0 0,0 0 0,-3 4 0,2 3 0,1 6 0,1 7 0,2 1 0,-3 9 0,0-3 0,-4 7 0,-1-2 0,-1 9 0,-2-4 0,3 5 0,0-1 0,-4-4 0,8 4 0,-7-9 0,7-2 0,-6-9 0,6 3 0,-7-3 0,7 0 0,-3-1 0,4-4 0,-3 4 0,2 1 0,-7 1 0,7-2 0,-2-4 0,3-1 0,0 1 0,-4 0 0,3 4 0,-6-3 0,6 3 0,-2-4 0,-1 0 0,3 0 0,-2 0 0,3 0 0,0 0 0,0-1 0,0 1 0,0 0 0,0 0 0,0 0 0,0-7 0,0-20 0,4-14 0,2-6 0,4-12 0,0 15 0,0-5 0,-1 13 0,0 6 0,-4 4 0,2 5 0,-6 1 0,2 4 0,-3 0 0,0 7 0,0 5 0,-4 14 0,3-1 0,-3 10 0,0-3 0,-1-1 0,-4 4 0,4-4 0,-4 5 0,8-5 0,-7-1 0,7-5 0,-6-4 0,6 0 0,-7-1 0,7-3 0,-3 3 0,4-4 0,-7-8 0,1-5 0,-3-25 0,5 4 0,4-13 0,0 5 0,0 5 0,0-5 0,0 11 0,0 5 0,4 6 0,-3 4 0,6 3 0,-6-2 0,10 6 0,-6-2 0,7 3 0,-4 0 0,-4 3 0,4 6 0,-7 0 0,3 7 0,-4-3 0,0 0 0,-4 4 0,3-4 0,-3 4 0,0-4 0,3 3 0,-6-2 0,6 3 0,-7 0 0,4-4 0,-1 4 0,1-9 0,1 5 0,2-6 0,-3 1 0,-3-7 0,5-2 0,-6-12 0,8-5 0,0 0 0,0-9 0,0 12 0,0-6 0,4 8 0,-3-5 0,2 5 0,1-3 0,-3 7 0,3-8 0,-4 4 0,0 0 0,0-8 0,4 6 0,-3-7 0,3 5 0,-4 3 0,3 6 0,-2 8 0,3 4 0,-4 4 0,0 4 0,0 1 0,0 9 0,0-3 0,0 3 0,-4-5 0,3 0 0,-7 5 0,7-3 0,-4 3 0,2-9 0,2-1 0,-3-4 0,4 0 0,-3-4 0,2-4 0,-3-4 0,4-8 0,0 6 0,0-2 0</inkml:trace>
  <inkml:trace contextRef="#ctx0" brushRef="#br0" timeOffset="15436">174 471 24575,'4'0'0,"0"0"0</inkml:trace>
  <inkml:trace contextRef="#ctx0" brushRef="#br0" timeOffset="21117">99 417 24575,'7'0'0,"1"0"0,0 0 0,0 0 0,0 0 0,-11 0 0,4-3 0,-12 2 0,6-3 0,-3 1 0,0 2 0,0-6 0,0 2 0,0 1 0,4-3 0,-7 6 0,9-6 0,-10 2 0,8-3 0,3 0 0,2 4 0,7 0 0,-4 1 0,3 2 0,-3-6 0,4 2 0,0 1 0,0-3 0,0 6 0,-4-6 0,-4 6 0,-1-7 0,-10 4 0,6-1 0,-4-2 0,-2 6 0,9-6 0,-14 6 0,11 1 0,-7 4 0,7 4 0,2 4 0,3-3 0,0 3 0,3-4 0,-2 0 0,6 0 0,-3 0 0,4-4 0,-3 3 0,2-6 0,-3 6 0,4-6 0,0-1 0,0-5 0,0-3 0,-1 0 0,-2 0 0,-2 0 0,-3-4 0,-4-1 0,3 0 0,-6-4 0,6 8 0,-3-3 0,0 4 0,0 3 0,-1 2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2294C-ED3F-4943-B4D5-9152BB29CF2D}" type="datetimeFigureOut">
              <a:rPr lang="de-DE" smtClean="0"/>
              <a:t>10.04.19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468F4-38D1-564A-A340-9FA3D9B2CDE8}" type="slidenum">
              <a:rPr lang="de-DE" smtClean="0"/>
              <a:t>‹Nr.›</a:t>
            </a:fld>
            <a:endParaRPr lang="de-DE"/>
          </a:p>
        </p:txBody>
      </p:sp>
    </p:spTree>
    <p:extLst>
      <p:ext uri="{BB962C8B-B14F-4D97-AF65-F5344CB8AC3E}">
        <p14:creationId xmlns:p14="http://schemas.microsoft.com/office/powerpoint/2010/main" val="24315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FC468F4-38D1-564A-A340-9FA3D9B2CDE8}" type="slidenum">
              <a:rPr lang="de-DE" smtClean="0"/>
              <a:t>1</a:t>
            </a:fld>
            <a:endParaRPr lang="de-DE"/>
          </a:p>
        </p:txBody>
      </p:sp>
    </p:spTree>
    <p:extLst>
      <p:ext uri="{BB962C8B-B14F-4D97-AF65-F5344CB8AC3E}">
        <p14:creationId xmlns:p14="http://schemas.microsoft.com/office/powerpoint/2010/main" val="8559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Zuerst: Warum Android?</a:t>
            </a:r>
          </a:p>
          <a:p>
            <a:r>
              <a:rPr lang="de-DE" dirty="0"/>
              <a:t>IOS: Sandkasten </a:t>
            </a:r>
            <a:r>
              <a:rPr lang="de-DE" dirty="0" err="1"/>
              <a:t>ect</a:t>
            </a:r>
            <a:r>
              <a:rPr lang="de-DE" dirty="0"/>
              <a:t>.</a:t>
            </a:r>
          </a:p>
        </p:txBody>
      </p:sp>
      <p:sp>
        <p:nvSpPr>
          <p:cNvPr id="4" name="Foliennummernplatzhalter 3"/>
          <p:cNvSpPr>
            <a:spLocks noGrp="1"/>
          </p:cNvSpPr>
          <p:nvPr>
            <p:ph type="sldNum" sz="quarter" idx="5"/>
          </p:nvPr>
        </p:nvSpPr>
        <p:spPr/>
        <p:txBody>
          <a:bodyPr/>
          <a:lstStyle/>
          <a:p>
            <a:fld id="{DFC468F4-38D1-564A-A340-9FA3D9B2CDE8}" type="slidenum">
              <a:rPr lang="de-DE" smtClean="0"/>
              <a:t>34</a:t>
            </a:fld>
            <a:endParaRPr lang="de-DE"/>
          </a:p>
        </p:txBody>
      </p:sp>
    </p:spTree>
    <p:extLst>
      <p:ext uri="{BB962C8B-B14F-4D97-AF65-F5344CB8AC3E}">
        <p14:creationId xmlns:p14="http://schemas.microsoft.com/office/powerpoint/2010/main" val="246765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Dynamische Datenänderung im Fragment</a:t>
            </a:r>
          </a:p>
          <a:p>
            <a:endParaRPr lang="de-DE" dirty="0"/>
          </a:p>
          <a:p>
            <a:r>
              <a:rPr lang="de-DE" dirty="0"/>
              <a:t>-&gt; Dashboard</a:t>
            </a:r>
          </a:p>
        </p:txBody>
      </p:sp>
      <p:sp>
        <p:nvSpPr>
          <p:cNvPr id="4" name="Foliennummernplatzhalter 3"/>
          <p:cNvSpPr>
            <a:spLocks noGrp="1"/>
          </p:cNvSpPr>
          <p:nvPr>
            <p:ph type="sldNum" sz="quarter" idx="5"/>
          </p:nvPr>
        </p:nvSpPr>
        <p:spPr/>
        <p:txBody>
          <a:bodyPr/>
          <a:lstStyle/>
          <a:p>
            <a:fld id="{DFC468F4-38D1-564A-A340-9FA3D9B2CDE8}" type="slidenum">
              <a:rPr lang="de-DE" smtClean="0"/>
              <a:t>43</a:t>
            </a:fld>
            <a:endParaRPr lang="de-DE"/>
          </a:p>
        </p:txBody>
      </p:sp>
    </p:spTree>
    <p:extLst>
      <p:ext uri="{BB962C8B-B14F-4D97-AF65-F5344CB8AC3E}">
        <p14:creationId xmlns:p14="http://schemas.microsoft.com/office/powerpoint/2010/main" val="175902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Snackbars</a:t>
            </a:r>
          </a:p>
        </p:txBody>
      </p:sp>
      <p:sp>
        <p:nvSpPr>
          <p:cNvPr id="4" name="Foliennummernplatzhalter 3"/>
          <p:cNvSpPr>
            <a:spLocks noGrp="1"/>
          </p:cNvSpPr>
          <p:nvPr>
            <p:ph type="sldNum" sz="quarter" idx="5"/>
          </p:nvPr>
        </p:nvSpPr>
        <p:spPr/>
        <p:txBody>
          <a:bodyPr/>
          <a:lstStyle/>
          <a:p>
            <a:fld id="{DFC468F4-38D1-564A-A340-9FA3D9B2CDE8}" type="slidenum">
              <a:rPr lang="de-DE" smtClean="0"/>
              <a:t>44</a:t>
            </a:fld>
            <a:endParaRPr lang="de-DE"/>
          </a:p>
        </p:txBody>
      </p:sp>
    </p:spTree>
    <p:extLst>
      <p:ext uri="{BB962C8B-B14F-4D97-AF65-F5344CB8AC3E}">
        <p14:creationId xmlns:p14="http://schemas.microsoft.com/office/powerpoint/2010/main" val="376752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Karte: </a:t>
            </a:r>
            <a:r>
              <a:rPr lang="de-DE" dirty="0" err="1"/>
              <a:t>OSMDroid</a:t>
            </a:r>
            <a:endParaRPr lang="de-DE" dirty="0"/>
          </a:p>
          <a:p>
            <a:r>
              <a:rPr lang="de-DE" dirty="0"/>
              <a:t>Kreisdiagramm: </a:t>
            </a:r>
            <a:r>
              <a:rPr lang="de-DE" dirty="0" err="1"/>
              <a:t>MPAndroidChart</a:t>
            </a:r>
            <a:endParaRPr lang="de-DE" dirty="0"/>
          </a:p>
        </p:txBody>
      </p:sp>
      <p:sp>
        <p:nvSpPr>
          <p:cNvPr id="4" name="Foliennummernplatzhalter 3"/>
          <p:cNvSpPr>
            <a:spLocks noGrp="1"/>
          </p:cNvSpPr>
          <p:nvPr>
            <p:ph type="sldNum" sz="quarter" idx="5"/>
          </p:nvPr>
        </p:nvSpPr>
        <p:spPr/>
        <p:txBody>
          <a:bodyPr/>
          <a:lstStyle/>
          <a:p>
            <a:fld id="{DFC468F4-38D1-564A-A340-9FA3D9B2CDE8}" type="slidenum">
              <a:rPr lang="de-DE" smtClean="0"/>
              <a:t>46</a:t>
            </a:fld>
            <a:endParaRPr lang="de-DE"/>
          </a:p>
        </p:txBody>
      </p:sp>
    </p:spTree>
    <p:extLst>
      <p:ext uri="{BB962C8B-B14F-4D97-AF65-F5344CB8AC3E}">
        <p14:creationId xmlns:p14="http://schemas.microsoft.com/office/powerpoint/2010/main" val="89282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016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hyperlink" Target="https://www.slidor.fr/" TargetMode="External"/><Relationship Id="rId4" Type="http://schemas.openxmlformats.org/officeDocument/2006/relationships/image" Target="../media/image2.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4FEB-F1A7-E748-847E-F460DEF8EE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E082602F-1E2A-3C48-A1C2-3F9F15CEF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55126262-008C-8846-9FA2-11516E2902D8}"/>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E5397225-CC8C-C24B-B4D6-3B0E73495A8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0EAE0C-3FA2-A749-AD0E-8A523DF43D7B}"/>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130174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6192-2F1C-4249-BB86-38F407D322BE}"/>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A7F5C0C-F295-A549-8BD4-3138B83CCF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160720C-48E1-C840-AB09-AADDF9500A6B}"/>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3E9B1DF8-A862-6D4B-8610-B7F7550C093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A27D81A-5AD2-4D42-AC69-A83A4B690149}"/>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38911143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7756357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4381759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93790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7349409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56934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7922924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1371448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070289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33690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6722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F4A59-312F-B241-91CE-B46F9AA965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8D88128A-0291-C647-9FC6-4599482909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D32A33F-8420-7A44-8919-6F324630B70A}"/>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6B0499F1-1A14-C74F-8F07-57EFE792C91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804436-A881-CE4E-98AA-58BA18924223}"/>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2266500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3180384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0894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2289898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998702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239627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7753972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86865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9599240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446755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233922856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3971561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dirty="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dirty="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dirty="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dirty="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dirty="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94275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721423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218195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69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603296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299097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290753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9438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F5E7-1734-CF47-BE23-8A4BC87A856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0669A5D2-22D0-ED40-9138-D68E2C7281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802C2AE-BA99-EF4E-951A-AD2DECA8BBCE}"/>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F0FDA69B-25C2-3240-A0F9-AF74D95B5A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A1DDACF-0E43-1D44-A4B9-5D2E08668836}"/>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257834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4265261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04705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713928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1494076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4157513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36481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093553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270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529567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996865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2EEF-6C27-2547-8E72-A9A092CDFC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D03273B5-0331-FF4C-8962-0F2783EE4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5BE3B-985C-6942-81A0-A33AF75992BF}"/>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B07DF6BD-D8AB-4145-9D42-6759AF773C8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8F40240-8F88-C941-817F-65260AB9A7F7}"/>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17436882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8037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26993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97276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422066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3987138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3738952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6821407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6931706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18079367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789838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67C3-DF5F-7640-B673-E00C600EB26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9BF6757-2A27-594C-9D6F-813C7A50C7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5848D1D7-E083-594D-83E0-DB79F67D1F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39E312FD-02B8-8444-BD58-3E81C4C6905C}"/>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6" name="Footer Placeholder 5">
            <a:extLst>
              <a:ext uri="{FF2B5EF4-FFF2-40B4-BE49-F238E27FC236}">
                <a16:creationId xmlns:a16="http://schemas.microsoft.com/office/drawing/2014/main" id="{409913B1-5586-F04F-BFCB-30E469A4674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0CB62BE-F4DE-894A-A705-C43045679247}"/>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30653451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87165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8633531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854265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223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03549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87715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966651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246257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975392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12733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EDEB-AB5A-4240-9E00-80A0612835E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1627DEB-7562-144C-93FF-DAA8FA6C4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78763F-D9FB-AC43-9A6A-CE27A7A69E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744C2F09-C16B-C34F-AE17-1A2CD7F050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30D5AE-16E2-844E-A829-4DD88C71C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C99BC4D3-03A0-FF4C-BFC4-025D25D4F1D4}"/>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8" name="Footer Placeholder 7">
            <a:extLst>
              <a:ext uri="{FF2B5EF4-FFF2-40B4-BE49-F238E27FC236}">
                <a16:creationId xmlns:a16="http://schemas.microsoft.com/office/drawing/2014/main" id="{2C4137ED-DA75-0B40-BC33-81081FFCB1C0}"/>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C3BD9D9C-A039-884D-89AD-93288B18B1BA}"/>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3148204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6551830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7306426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7926488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2050436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6858919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5563613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223541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441045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79520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13799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DF39-916B-4547-92C4-22B5EACC13B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B045A181-E2AE-A74C-95C3-CA02A9341BAA}"/>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4" name="Footer Placeholder 3">
            <a:extLst>
              <a:ext uri="{FF2B5EF4-FFF2-40B4-BE49-F238E27FC236}">
                <a16:creationId xmlns:a16="http://schemas.microsoft.com/office/drawing/2014/main" id="{902507C7-3DE1-FB41-B2B2-3D72A6321AAB}"/>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9321884-F766-9740-911C-6B9D781D842E}"/>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8993192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2627524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608654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5829480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4170982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164400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37721823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51664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961090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8173009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521381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3C4544-06CB-904A-B87F-1CEDF2307E4E}"/>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3" name="Footer Placeholder 2">
            <a:extLst>
              <a:ext uri="{FF2B5EF4-FFF2-40B4-BE49-F238E27FC236}">
                <a16:creationId xmlns:a16="http://schemas.microsoft.com/office/drawing/2014/main" id="{ED3B874B-19E7-6B45-B3CB-4FEB8C9A390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CFBBC12-1DE8-1040-BA51-83EAA1EEF3D9}"/>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5798181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681006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9984570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7635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dirty="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dirty="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dirty="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dirty="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dirty="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dirty="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24740619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9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3327208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7525624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791672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138667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2802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4EE7-8886-9944-A066-0801EAB44B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E9246BD-C00A-BA49-AE28-7D5D88F7E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FB8E7B0D-6197-834F-8F0F-E337A69E5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39C5AF-7D32-B04E-A9DF-D7D87474D20F}"/>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6" name="Footer Placeholder 5">
            <a:extLst>
              <a:ext uri="{FF2B5EF4-FFF2-40B4-BE49-F238E27FC236}">
                <a16:creationId xmlns:a16="http://schemas.microsoft.com/office/drawing/2014/main" id="{41E510B2-27C2-AC48-9E5E-01B958AAEAA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62A627F-814B-2C48-BE8F-508A9478EDD2}"/>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12210394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792106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3756298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2261733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0416832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0317686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177089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2192515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7100353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1295997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3169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4038-D21F-3E4F-9376-955C46797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4B400306-DD49-E241-9D34-49F186E72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1507DB50-FEAD-4C47-BC1E-35B298EA2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75993-B0B8-6942-BEA1-EEFCD83C275F}"/>
              </a:ext>
            </a:extLst>
          </p:cNvPr>
          <p:cNvSpPr>
            <a:spLocks noGrp="1"/>
          </p:cNvSpPr>
          <p:nvPr>
            <p:ph type="dt" sz="half" idx="10"/>
          </p:nvPr>
        </p:nvSpPr>
        <p:spPr/>
        <p:txBody>
          <a:bodyPr/>
          <a:lstStyle/>
          <a:p>
            <a:fld id="{6A2371BD-672B-2444-9256-09999AA28C9F}" type="datetimeFigureOut">
              <a:rPr lang="de-DE" smtClean="0"/>
              <a:t>10.04.19</a:t>
            </a:fld>
            <a:endParaRPr lang="de-DE"/>
          </a:p>
        </p:txBody>
      </p:sp>
      <p:sp>
        <p:nvSpPr>
          <p:cNvPr id="6" name="Footer Placeholder 5">
            <a:extLst>
              <a:ext uri="{FF2B5EF4-FFF2-40B4-BE49-F238E27FC236}">
                <a16:creationId xmlns:a16="http://schemas.microsoft.com/office/drawing/2014/main" id="{4DD671F7-932B-3F4F-B62F-CD33669A7A3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2AEF006-E193-5A43-BF71-40060E0657F2}"/>
              </a:ext>
            </a:extLst>
          </p:cNvPr>
          <p:cNvSpPr>
            <a:spLocks noGrp="1"/>
          </p:cNvSpPr>
          <p:nvPr>
            <p:ph type="sldNum" sz="quarter" idx="12"/>
          </p:nvPr>
        </p:nvSpPr>
        <p:spPr/>
        <p:txBody>
          <a:bodyPr/>
          <a:lstStyle/>
          <a:p>
            <a:fld id="{EE6428D7-AF31-3848-B00D-F97DAF81675F}" type="slidenum">
              <a:rPr lang="de-DE" smtClean="0"/>
              <a:t>‹Nr.›</a:t>
            </a:fld>
            <a:endParaRPr lang="de-DE"/>
          </a:p>
        </p:txBody>
      </p:sp>
    </p:spTree>
    <p:extLst>
      <p:ext uri="{BB962C8B-B14F-4D97-AF65-F5344CB8AC3E}">
        <p14:creationId xmlns:p14="http://schemas.microsoft.com/office/powerpoint/2010/main" val="7606116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356809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0754282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3353839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651761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496322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8926514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33900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632527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28113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49163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theme" Target="../theme/theme2.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theme" Target="../theme/theme3.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FDF473-14DD-5848-8E0D-EA3C748862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88C0CD07-7AEE-414C-83E6-5C0AF778B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B283AC8-B282-9046-9C36-50AB7F9CF2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371BD-672B-2444-9256-09999AA28C9F}" type="datetimeFigureOut">
              <a:rPr lang="de-DE" smtClean="0"/>
              <a:t>10.04.19</a:t>
            </a:fld>
            <a:endParaRPr lang="de-DE"/>
          </a:p>
        </p:txBody>
      </p:sp>
      <p:sp>
        <p:nvSpPr>
          <p:cNvPr id="5" name="Footer Placeholder 4">
            <a:extLst>
              <a:ext uri="{FF2B5EF4-FFF2-40B4-BE49-F238E27FC236}">
                <a16:creationId xmlns:a16="http://schemas.microsoft.com/office/drawing/2014/main" id="{1D67A594-2705-944B-9684-92A872499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1C33ED9F-AB85-4F4B-BC4C-F0E9C50F4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428D7-AF31-3848-B00D-F97DAF81675F}" type="slidenum">
              <a:rPr lang="de-DE" smtClean="0"/>
              <a:t>‹Nr.›</a:t>
            </a:fld>
            <a:endParaRPr lang="de-DE"/>
          </a:p>
        </p:txBody>
      </p:sp>
    </p:spTree>
    <p:extLst>
      <p:ext uri="{BB962C8B-B14F-4D97-AF65-F5344CB8AC3E}">
        <p14:creationId xmlns:p14="http://schemas.microsoft.com/office/powerpoint/2010/main" val="295392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6" r:id="rId15"/>
    <p:sldLayoutId id="2147483667"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337019380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 id="2147483774" r:id="rId46"/>
    <p:sldLayoutId id="2147483775"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Helvetica Neue Moyen" charset="0"/>
          <a:ea typeface="+mn-ea"/>
          <a:cs typeface="Helvetica Neue Moyen"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Helvetica Neue Moyen" charset="0"/>
          <a:ea typeface="+mn-ea"/>
          <a:cs typeface="Helvetica Neue Moyen"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b="0" i="0" kern="1200" dirty="0" smtClean="0">
          <a:solidFill>
            <a:schemeClr val="tx1"/>
          </a:solidFill>
          <a:latin typeface="Helvetica Neue Normal" charset="0"/>
          <a:ea typeface="+mn-ea"/>
          <a:cs typeface="Helvetica Neue Norm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108265754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Helvetica Neue Moyen" charset="0"/>
          <a:ea typeface="+mn-ea"/>
          <a:cs typeface="Helvetica Neue Moyen"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Helvetica Neue Moyen" charset="0"/>
          <a:ea typeface="+mn-ea"/>
          <a:cs typeface="Helvetica Neue Moyen"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b="0" i="0" kern="1200" dirty="0" smtClean="0">
          <a:solidFill>
            <a:schemeClr val="tx1"/>
          </a:solidFill>
          <a:latin typeface="Helvetica Neue Normal" charset="0"/>
          <a:ea typeface="+mn-ea"/>
          <a:cs typeface="Helvetica Neue Norm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6.png"/><Relationship Id="rId7" Type="http://schemas.openxmlformats.org/officeDocument/2006/relationships/slide" Target="slide104.xml"/><Relationship Id="rId2" Type="http://schemas.openxmlformats.org/officeDocument/2006/relationships/image" Target="../media/image14.png"/><Relationship Id="rId1" Type="http://schemas.openxmlformats.org/officeDocument/2006/relationships/slideLayout" Target="../slideLayouts/slideLayout70.xml"/><Relationship Id="rId6" Type="http://schemas.openxmlformats.org/officeDocument/2006/relationships/image" Target="../media/image117.png"/><Relationship Id="rId5" Type="http://schemas.openxmlformats.org/officeDocument/2006/relationships/image" Target="NULL"/><Relationship Id="rId4" Type="http://schemas.openxmlformats.org/officeDocument/2006/relationships/slide" Target="NULL"/></Relationships>
</file>

<file path=ppt/slides/_rels/slide10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0.xml"/></Relationships>
</file>

<file path=ppt/slides/_rels/slide105.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3.png"/><Relationship Id="rId3" Type="http://schemas.openxmlformats.org/officeDocument/2006/relationships/slide" Target="slide106.xml"/><Relationship Id="rId7" Type="http://schemas.openxmlformats.org/officeDocument/2006/relationships/image" Target="../media/image121.png"/><Relationship Id="rId12" Type="http://schemas.openxmlformats.org/officeDocument/2006/relationships/slide" Target="slide109.xml"/><Relationship Id="rId2" Type="http://schemas.openxmlformats.org/officeDocument/2006/relationships/image" Target="../media/image119.png"/><Relationship Id="rId1" Type="http://schemas.openxmlformats.org/officeDocument/2006/relationships/slideLayout" Target="../slideLayouts/slideLayout27.xml"/><Relationship Id="rId6" Type="http://schemas.openxmlformats.org/officeDocument/2006/relationships/slide" Target="slide107.xml"/><Relationship Id="rId11" Type="http://schemas.openxmlformats.org/officeDocument/2006/relationships/image" Target="../media/image123.png"/><Relationship Id="rId5" Type="http://schemas.openxmlformats.org/officeDocument/2006/relationships/image" Target="../media/image121.png"/><Relationship Id="rId10" Type="http://schemas.openxmlformats.org/officeDocument/2006/relationships/image" Target="../media/image122.png"/><Relationship Id="rId4" Type="http://schemas.openxmlformats.org/officeDocument/2006/relationships/image" Target="../media/image119.png"/><Relationship Id="rId9" Type="http://schemas.openxmlformats.org/officeDocument/2006/relationships/slide" Target="slide108.xml"/></Relationships>
</file>

<file path=ppt/slides/_rels/slide1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0.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2.xml"/><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9.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8.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81.xml"/><Relationship Id="rId5" Type="http://schemas.openxmlformats.org/officeDocument/2006/relationships/image" Target="../media/image5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4.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120.png"/><Relationship Id="rId4" Type="http://schemas.openxmlformats.org/officeDocument/2006/relationships/customXml" Target="../ink/ink1.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3.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4.xml"/><Relationship Id="rId4" Type="http://schemas.openxmlformats.org/officeDocument/2006/relationships/slide" Target="slide8.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9.xml"/></Relationships>
</file>

<file path=ppt/slides/_rels/slide6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61.xml"/><Relationship Id="rId7" Type="http://schemas.openxmlformats.org/officeDocument/2006/relationships/image" Target="../media/image9.png"/><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slide" Target="slide62.xml"/><Relationship Id="rId5" Type="http://schemas.openxmlformats.org/officeDocument/2006/relationships/image" Target="../media/image84.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slide" Target="slide63.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09.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6.png"/><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4.png"/><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5.xml"/></Relationships>
</file>

<file path=ppt/slides/_rels/slide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0.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BA5CF4B-3899-BF4C-980E-E3180FD1F50E}"/>
              </a:ext>
            </a:extLst>
          </p:cNvPr>
          <p:cNvPicPr>
            <a:picLocks noChangeAspect="1"/>
          </p:cNvPicPr>
          <p:nvPr/>
        </p:nvPicPr>
        <p:blipFill>
          <a:blip r:embed="rId3"/>
          <a:stretch>
            <a:fillRect/>
          </a:stretch>
        </p:blipFill>
        <p:spPr>
          <a:xfrm>
            <a:off x="2477008" y="3027359"/>
            <a:ext cx="3618992" cy="803281"/>
          </a:xfrm>
          <a:prstGeom prst="rect">
            <a:avLst/>
          </a:prstGeom>
        </p:spPr>
      </p:pic>
      <p:sp>
        <p:nvSpPr>
          <p:cNvPr id="4" name="Textfeld 3">
            <a:extLst>
              <a:ext uri="{FF2B5EF4-FFF2-40B4-BE49-F238E27FC236}">
                <a16:creationId xmlns:a16="http://schemas.microsoft.com/office/drawing/2014/main" id="{09FF33D0-1027-1F46-A762-5ECDB76B6158}"/>
              </a:ext>
            </a:extLst>
          </p:cNvPr>
          <p:cNvSpPr txBox="1"/>
          <p:nvPr/>
        </p:nvSpPr>
        <p:spPr>
          <a:xfrm>
            <a:off x="6656832" y="2565694"/>
            <a:ext cx="4681728" cy="923330"/>
          </a:xfrm>
          <a:prstGeom prst="rect">
            <a:avLst/>
          </a:prstGeom>
          <a:noFill/>
        </p:spPr>
        <p:txBody>
          <a:bodyPr wrap="square" rtlCol="0">
            <a:spAutoFit/>
          </a:bodyPr>
          <a:lstStyle/>
          <a:p>
            <a:r>
              <a:rPr lang="de-DE" sz="5400" dirty="0"/>
              <a:t>HSDroneLog</a:t>
            </a:r>
          </a:p>
        </p:txBody>
      </p:sp>
      <p:cxnSp>
        <p:nvCxnSpPr>
          <p:cNvPr id="6" name="Gerade Verbindung 5">
            <a:extLst>
              <a:ext uri="{FF2B5EF4-FFF2-40B4-BE49-F238E27FC236}">
                <a16:creationId xmlns:a16="http://schemas.microsoft.com/office/drawing/2014/main" id="{F71666E9-E44D-2E47-A4C5-990E55D9AACA}"/>
              </a:ext>
            </a:extLst>
          </p:cNvPr>
          <p:cNvCxnSpPr/>
          <p:nvPr/>
        </p:nvCxnSpPr>
        <p:spPr>
          <a:xfrm>
            <a:off x="6656832" y="3550679"/>
            <a:ext cx="371856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06BC2B3F-54DD-9041-8F97-51E007005F2B}"/>
              </a:ext>
            </a:extLst>
          </p:cNvPr>
          <p:cNvSpPr txBox="1"/>
          <p:nvPr/>
        </p:nvSpPr>
        <p:spPr>
          <a:xfrm>
            <a:off x="6783394" y="3673991"/>
            <a:ext cx="3465436" cy="369332"/>
          </a:xfrm>
          <a:prstGeom prst="rect">
            <a:avLst/>
          </a:prstGeom>
          <a:noFill/>
        </p:spPr>
        <p:txBody>
          <a:bodyPr wrap="none" rtlCol="0">
            <a:spAutoFit/>
          </a:bodyPr>
          <a:lstStyle/>
          <a:p>
            <a:r>
              <a:rPr lang="de-DE" dirty="0">
                <a:solidFill>
                  <a:schemeClr val="bg1">
                    <a:lumMod val="50000"/>
                  </a:schemeClr>
                </a:solidFill>
              </a:rPr>
              <a:t>Ein Drohnenlogbuch als IP2 Projekt</a:t>
            </a:r>
          </a:p>
        </p:txBody>
      </p:sp>
    </p:spTree>
    <p:extLst>
      <p:ext uri="{BB962C8B-B14F-4D97-AF65-F5344CB8AC3E}">
        <p14:creationId xmlns:p14="http://schemas.microsoft.com/office/powerpoint/2010/main" val="2883329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6438123" y="2778766"/>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2910214"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5">
            <a:extLst>
              <a:ext uri="{FF2B5EF4-FFF2-40B4-BE49-F238E27FC236}">
                <a16:creationId xmlns:a16="http://schemas.microsoft.com/office/drawing/2014/main" id="{9EEBC364-A454-4780-A1D3-3C4B5F230EA2}"/>
              </a:ext>
            </a:extLst>
          </p:cNvPr>
          <p:cNvSpPr txBox="1"/>
          <p:nvPr/>
        </p:nvSpPr>
        <p:spPr>
          <a:xfrm>
            <a:off x="7515360" y="1707685"/>
            <a:ext cx="406306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Beliebteste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7515360" y="2440769"/>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meisten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genutzt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wurden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Admin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sieht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alle</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seine</a:t>
            </a:r>
          </a:p>
        </p:txBody>
      </p:sp>
      <p:sp>
        <p:nvSpPr>
          <p:cNvPr id="17" name="TextBox 17">
            <a:extLst>
              <a:ext uri="{FF2B5EF4-FFF2-40B4-BE49-F238E27FC236}">
                <a16:creationId xmlns:a16="http://schemas.microsoft.com/office/drawing/2014/main" id="{CFB231C3-1C91-4227-876C-CC2EB1FBA7A5}"/>
              </a:ext>
            </a:extLst>
          </p:cNvPr>
          <p:cNvSpPr txBox="1"/>
          <p:nvPr/>
        </p:nvSpPr>
        <p:spPr>
          <a:xfrm>
            <a:off x="7515360" y="1358808"/>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pic>
        <p:nvPicPr>
          <p:cNvPr id="3" name="Grafik 2">
            <a:extLst>
              <a:ext uri="{FF2B5EF4-FFF2-40B4-BE49-F238E27FC236}">
                <a16:creationId xmlns:a16="http://schemas.microsoft.com/office/drawing/2014/main" id="{7DDFF2C3-0BC4-4AAB-BC4A-95264AE96A06}"/>
              </a:ext>
            </a:extLst>
          </p:cNvPr>
          <p:cNvPicPr>
            <a:picLocks noChangeAspect="1"/>
          </p:cNvPicPr>
          <p:nvPr/>
        </p:nvPicPr>
        <p:blipFill>
          <a:blip r:embed="rId2"/>
          <a:stretch>
            <a:fillRect/>
          </a:stretch>
        </p:blipFill>
        <p:spPr>
          <a:xfrm>
            <a:off x="1155883" y="892934"/>
            <a:ext cx="5523978" cy="4012441"/>
          </a:xfrm>
          <a:prstGeom prst="rect">
            <a:avLst/>
          </a:prstGeom>
        </p:spPr>
      </p:pic>
    </p:spTree>
    <p:extLst>
      <p:ext uri="{BB962C8B-B14F-4D97-AF65-F5344CB8AC3E}">
        <p14:creationId xmlns:p14="http://schemas.microsoft.com/office/powerpoint/2010/main" val="1158934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C84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9288" y="3243723"/>
            <a:ext cx="2961184" cy="2421881"/>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Sitzungsverwaltung</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zwischen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Mobile-App und Web-Server</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Hochladen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von Bild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Datein</a:t>
            </a: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Das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Übersetzen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von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Adressen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in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Längen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und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Breitengraden</a:t>
            </a: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Passwort</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vergessen</a:t>
            </a:r>
            <a:r>
              <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171450" marR="0" lvl="0" indent="-171450" algn="l"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8015288" y="2120181"/>
            <a:ext cx="2814637" cy="58580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Und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wir</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diese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gelöst</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haben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15288" y="3242270"/>
            <a:ext cx="2962800" cy="27358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In dem die Session in der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Datenbank</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gespeichert</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wird</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und das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übermitteln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der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erzeugten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Sitzungs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ID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bei</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Erfolgreichem</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Login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einlesen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und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filtern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des PHP-</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Inputstreams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Mithilfe</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der Bing-Geocode-</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Api</a:t>
            </a: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Versand</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eines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neuen</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6-Stelligen </a:t>
            </a:r>
            <a:r>
              <a:rPr kumimoji="0" lang="en-US" sz="1200" b="0" i="0" u="none" strike="noStrike" kern="1200" cap="none" spc="0" normalizeH="0" baseline="0" noProof="0" dirty="0" err="1">
                <a:ln>
                  <a:noFill/>
                </a:ln>
                <a:solidFill>
                  <a:srgbClr val="FFFFFF"/>
                </a:solidFill>
                <a:effectLst/>
                <a:uLnTx/>
                <a:uFillTx/>
                <a:latin typeface="Helvetica Neue Moyen"/>
                <a:ea typeface="+mn-ea"/>
                <a:cs typeface="Helvetica Neue Normal" charset="0"/>
              </a:rPr>
              <a:t>Passworts</a:t>
            </a:r>
            <a:r>
              <a:rPr kumimoji="0" lang="en-US" sz="1200" b="0" i="0" u="none" strike="noStrike" kern="1200" cap="none" spc="0" normalizeH="0" baseline="0" noProof="0" dirty="0">
                <a:ln>
                  <a:noFill/>
                </a:ln>
                <a:solidFill>
                  <a:srgbClr val="FFFFFF"/>
                </a:solidFill>
                <a:effectLst/>
                <a:uLnTx/>
                <a:uFillTx/>
                <a:latin typeface="Helvetica Neue Moyen"/>
                <a:ea typeface="+mn-ea"/>
                <a:cs typeface="Helvetica Neue Normal" charset="0"/>
              </a:rPr>
              <a:t> per E-mail</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709461"/>
            <a:ext cx="1809750" cy="201274"/>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#PROBLEME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40" y="1689136"/>
            <a:ext cx="1809750" cy="221599"/>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ADMINISTRATE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9" name="TextBox 16">
            <a:extLst>
              <a:ext uri="{FF2B5EF4-FFF2-40B4-BE49-F238E27FC236}">
                <a16:creationId xmlns:a16="http://schemas.microsoft.com/office/drawing/2014/main" id="{0A62DF47-B799-4B4C-8CA4-0A37B472E10B}"/>
              </a:ext>
            </a:extLst>
          </p:cNvPr>
          <p:cNvSpPr txBox="1"/>
          <p:nvPr/>
        </p:nvSpPr>
        <p:spPr>
          <a:xfrm>
            <a:off x="8034340" y="1709461"/>
            <a:ext cx="1809750" cy="201274"/>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1D1D1D"/>
                </a:solidFill>
                <a:effectLst/>
                <a:uLnTx/>
                <a:uFillTx/>
                <a:latin typeface="Helvetica Neue Moyen" charset="0"/>
                <a:ea typeface="+mn-ea"/>
                <a:cs typeface="Helvetica Neue Normal" charset="0"/>
              </a:rPr>
              <a:t>#LÖSUNGEN </a:t>
            </a:r>
            <a:endParaRPr kumimoji="0" lang="fr-FR" sz="1200" b="0" i="0" u="none" strike="noStrike" kern="1200" cap="none" spc="100" normalizeH="0" baseline="0" noProof="0" dirty="0">
              <a:ln>
                <a:noFill/>
              </a:ln>
              <a:solidFill>
                <a:srgbClr val="1D1D1D"/>
              </a:solidFill>
              <a:effectLst/>
              <a:uLnTx/>
              <a:uFillTx/>
              <a:latin typeface="Helvetica Neue Moyen" charset="0"/>
              <a:ea typeface="+mn-ea"/>
              <a:cs typeface="Helvetica Neue Normal" charset="0"/>
            </a:endParaRPr>
          </a:p>
        </p:txBody>
      </p:sp>
      <p:sp>
        <p:nvSpPr>
          <p:cNvPr id="10" name="TextBox 5">
            <a:extLst>
              <a:ext uri="{FF2B5EF4-FFF2-40B4-BE49-F238E27FC236}">
                <a16:creationId xmlns:a16="http://schemas.microsoft.com/office/drawing/2014/main" id="{ABCD7359-662A-4835-8E90-A8F52A8C0509}"/>
              </a:ext>
            </a:extLst>
          </p:cNvPr>
          <p:cNvSpPr txBox="1"/>
          <p:nvPr/>
        </p:nvSpPr>
        <p:spPr>
          <a:xfrm>
            <a:off x="1919288" y="2120181"/>
            <a:ext cx="2814637" cy="89050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Probleme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die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im</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laufe</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des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Projektes</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im</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Backend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aufgetreten</a:t>
            </a:r>
            <a:r>
              <a:rPr kumimoji="0" lang="en-US"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sind</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05578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70444-F01B-4A00-B5F7-4F454B9850C1}"/>
              </a:ext>
            </a:extLst>
          </p:cNvPr>
          <p:cNvSpPr/>
          <p:nvPr/>
        </p:nvSpPr>
        <p:spPr>
          <a:xfrm>
            <a:off x="0" y="0"/>
            <a:ext cx="6096000" cy="6858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96DB697A-87F8-46CD-B791-911B7AACBA55}"/>
              </a:ext>
            </a:extLst>
          </p:cNvPr>
          <p:cNvSpPr txBox="1"/>
          <p:nvPr/>
        </p:nvSpPr>
        <p:spPr>
          <a:xfrm>
            <a:off x="417747" y="477311"/>
            <a:ext cx="4076700" cy="1041375"/>
          </a:xfrm>
          <a:prstGeom prst="rect">
            <a:avLst/>
          </a:prstGeom>
          <a:noFill/>
        </p:spPr>
        <p:txBody>
          <a:bodyPr wrap="square" lIns="0" tIns="0" rIns="0" bIns="0" rtlCol="0" anchor="ctr">
            <a:spAutoFit/>
          </a:bodyPr>
          <a:lstStyle/>
          <a:p>
            <a:pPr marL="457200" marR="0" lvl="0" indent="-4572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Allgemeines</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zur</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Datenbank</a:t>
            </a:r>
            <a:endPar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417747" y="1952712"/>
            <a:ext cx="4076700" cy="499689"/>
          </a:xfrm>
          <a:prstGeom prst="rect">
            <a:avLst/>
          </a:prstGeom>
          <a:noFill/>
        </p:spPr>
        <p:txBody>
          <a:bodyPr wrap="square" lIns="0" tIns="0" rIns="0" bIns="0" rtlCol="0" anchor="ctr">
            <a:spAutoFit/>
          </a:bodyPr>
          <a:lstStyle/>
          <a:p>
            <a:pPr marL="457200" marR="0" lvl="0" indent="-4572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Datenbank</a:t>
            </a:r>
            <a:r>
              <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Struktur</a:t>
            </a:r>
            <a:endPar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417747" y="2886427"/>
            <a:ext cx="4076700" cy="1583062"/>
          </a:xfrm>
          <a:prstGeom prst="rect">
            <a:avLst/>
          </a:prstGeom>
          <a:noFill/>
        </p:spPr>
        <p:txBody>
          <a:bodyPr wrap="square" lIns="0" tIns="0" rIns="0" bIns="0" rtlCol="0" anchor="ctr">
            <a:spAutoFit/>
          </a:bodyPr>
          <a:lstStyle/>
          <a:p>
            <a:pPr marL="457200" marR="0" lvl="0" indent="-4572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speichern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selektieren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modifizieren</a:t>
            </a:r>
            <a:endParaRPr kumimoji="0" lang="fr-FR"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339654" y="2843455"/>
            <a:ext cx="4181475" cy="1040798"/>
          </a:xfrm>
          <a:prstGeom prst="rect">
            <a:avLst/>
          </a:prstGeom>
          <a:noFill/>
        </p:spPr>
        <p:txBody>
          <a:bodyPr wrap="square" lIns="0" tIns="0" rIns="0" bIns="0"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fr-FR" sz="6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Datenbank</a:t>
            </a:r>
            <a:endParaRPr kumimoji="0" lang="fr-FR" sz="6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3" name="Textfeld 2">
            <a:extLst>
              <a:ext uri="{FF2B5EF4-FFF2-40B4-BE49-F238E27FC236}">
                <a16:creationId xmlns:a16="http://schemas.microsoft.com/office/drawing/2014/main" id="{FCCFB6B2-426B-4E12-A404-C89140A87224}"/>
              </a:ext>
            </a:extLst>
          </p:cNvPr>
          <p:cNvSpPr txBox="1"/>
          <p:nvPr/>
        </p:nvSpPr>
        <p:spPr>
          <a:xfrm>
            <a:off x="417747" y="4903515"/>
            <a:ext cx="3526456" cy="107721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3200" b="0" i="0" u="none" strike="noStrike" kern="1200" cap="none" spc="0" normalizeH="0" baseline="0" noProof="0" dirty="0">
                <a:ln>
                  <a:noFill/>
                </a:ln>
                <a:solidFill>
                  <a:srgbClr val="FFFFFF"/>
                </a:solidFill>
                <a:effectLst/>
                <a:uLnTx/>
                <a:uFillTx/>
                <a:latin typeface="Helvetica Neue Moyen"/>
                <a:ea typeface="+mn-ea"/>
                <a:cs typeface="+mn-cs"/>
              </a:rPr>
              <a:t>Probleme und Lösungen</a:t>
            </a:r>
          </a:p>
        </p:txBody>
      </p:sp>
    </p:spTree>
    <p:extLst>
      <p:ext uri="{BB962C8B-B14F-4D97-AF65-F5344CB8AC3E}">
        <p14:creationId xmlns:p14="http://schemas.microsoft.com/office/powerpoint/2010/main" val="3022106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193766" y="1667374"/>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2" name="Rectangle 11">
            <a:extLst>
              <a:ext uri="{FF2B5EF4-FFF2-40B4-BE49-F238E27FC236}">
                <a16:creationId xmlns:a16="http://schemas.microsoft.com/office/drawing/2014/main" id="{7F16C5F8-9436-4EB3-9AAF-B33C58291D95}"/>
              </a:ext>
            </a:extLst>
          </p:cNvPr>
          <p:cNvSpPr/>
          <p:nvPr/>
        </p:nvSpPr>
        <p:spPr>
          <a:xfrm>
            <a:off x="4825041" y="1667374"/>
            <a:ext cx="3012758" cy="4191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C8451"/>
              </a:solidFill>
              <a:effectLst/>
              <a:uLnTx/>
              <a:uFillTx/>
              <a:latin typeface="Helvetica Neue Normal" charset="0"/>
              <a:ea typeface="+mn-ea"/>
              <a:cs typeface="+mn-cs"/>
            </a:endParaRPr>
          </a:p>
        </p:txBody>
      </p:sp>
      <p:sp>
        <p:nvSpPr>
          <p:cNvPr id="13" name="Rectangle 12">
            <a:extLst>
              <a:ext uri="{FF2B5EF4-FFF2-40B4-BE49-F238E27FC236}">
                <a16:creationId xmlns:a16="http://schemas.microsoft.com/office/drawing/2014/main" id="{493C48F4-8701-45AB-A966-D246CFA44C43}"/>
              </a:ext>
            </a:extLst>
          </p:cNvPr>
          <p:cNvSpPr/>
          <p:nvPr/>
        </p:nvSpPr>
        <p:spPr>
          <a:xfrm>
            <a:off x="8399039" y="1667374"/>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4" name="TextBox 13">
            <a:extLst>
              <a:ext uri="{FF2B5EF4-FFF2-40B4-BE49-F238E27FC236}">
                <a16:creationId xmlns:a16="http://schemas.microsoft.com/office/drawing/2014/main" id="{4D5DA5E9-7438-4C1D-8A34-0F075881A0A0}"/>
              </a:ext>
            </a:extLst>
          </p:cNvPr>
          <p:cNvSpPr txBox="1"/>
          <p:nvPr/>
        </p:nvSpPr>
        <p:spPr>
          <a:xfrm>
            <a:off x="1701433" y="1905756"/>
            <a:ext cx="216000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Herzstück</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701433" y="2651179"/>
            <a:ext cx="2160000" cy="290900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Die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bildet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das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Herzstück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des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Projekts</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ab. All das was in der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Anwendung</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passiert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könnte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nicht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diesem</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Umfang</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ohne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funktionieren</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p:txBody>
      </p:sp>
      <p:sp>
        <p:nvSpPr>
          <p:cNvPr id="20" name="TextBox 19">
            <a:extLst>
              <a:ext uri="{FF2B5EF4-FFF2-40B4-BE49-F238E27FC236}">
                <a16:creationId xmlns:a16="http://schemas.microsoft.com/office/drawing/2014/main" id="{94CCE3AE-35B4-4B33-A641-D04AC5B732DA}"/>
              </a:ext>
            </a:extLst>
          </p:cNvPr>
          <p:cNvSpPr txBox="1"/>
          <p:nvPr/>
        </p:nvSpPr>
        <p:spPr>
          <a:xfrm>
            <a:off x="5313814" y="1905757"/>
            <a:ext cx="2160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CodeIgnitor</a:t>
            </a:r>
            <a:r>
              <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Query</a:t>
            </a:r>
            <a:r>
              <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Builder</a:t>
            </a:r>
          </a:p>
        </p:txBody>
      </p:sp>
      <p:sp>
        <p:nvSpPr>
          <p:cNvPr id="21" name="TextBox 20">
            <a:extLst>
              <a:ext uri="{FF2B5EF4-FFF2-40B4-BE49-F238E27FC236}">
                <a16:creationId xmlns:a16="http://schemas.microsoft.com/office/drawing/2014/main" id="{CFCA54CE-E864-4AB2-A1BF-96EC03715ACC}"/>
              </a:ext>
            </a:extLst>
          </p:cNvPr>
          <p:cNvSpPr txBox="1"/>
          <p:nvPr/>
        </p:nvSpPr>
        <p:spPr>
          <a:xfrm>
            <a:off x="5313814" y="2665388"/>
            <a:ext cx="2160000" cy="290900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CodeIgnitor</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gibt</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einem</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die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Möglichkeit</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bequem</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Abfragen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aufzubauen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Durch</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diesen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Query Builder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wurden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all die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Anfragen</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der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FFFFFF"/>
                </a:solidFill>
                <a:effectLst/>
                <a:uLnTx/>
                <a:uFillTx/>
                <a:latin typeface="Helvetica Neue Normal" charset="0"/>
                <a:ea typeface="+mn-ea"/>
                <a:cs typeface="Helvetica Neue Normal" charset="0"/>
              </a:rPr>
              <a:t>verwirklicht</a:t>
            </a:r>
            <a:r>
              <a:rPr kumimoji="0" lang="en-US" sz="16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a:t>
            </a:r>
          </a:p>
        </p:txBody>
      </p:sp>
      <p:sp>
        <p:nvSpPr>
          <p:cNvPr id="22" name="TextBox 21">
            <a:extLst>
              <a:ext uri="{FF2B5EF4-FFF2-40B4-BE49-F238E27FC236}">
                <a16:creationId xmlns:a16="http://schemas.microsoft.com/office/drawing/2014/main" id="{C00B602E-21FC-4A97-BA8F-2684CE35E251}"/>
              </a:ext>
            </a:extLst>
          </p:cNvPr>
          <p:cNvSpPr txBox="1"/>
          <p:nvPr/>
        </p:nvSpPr>
        <p:spPr>
          <a:xfrm>
            <a:off x="8837164" y="1851500"/>
            <a:ext cx="2160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Verwaltung</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von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3" name="TextBox 22">
            <a:extLst>
              <a:ext uri="{FF2B5EF4-FFF2-40B4-BE49-F238E27FC236}">
                <a16:creationId xmlns:a16="http://schemas.microsoft.com/office/drawing/2014/main" id="{EB67CD7E-E950-4271-83AB-5DE84BF86A2A}"/>
              </a:ext>
            </a:extLst>
          </p:cNvPr>
          <p:cNvSpPr txBox="1"/>
          <p:nvPr/>
        </p:nvSpPr>
        <p:spPr>
          <a:xfrm>
            <a:off x="8837164" y="2651179"/>
            <a:ext cx="2160000" cy="253967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Die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ermöglicht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Verwaltung</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von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sämtlichen</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Dies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umfasst</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zum</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Beispiel</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aber</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auch</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6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6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p:txBody>
      </p:sp>
      <p:pic>
        <p:nvPicPr>
          <p:cNvPr id="26" name="Graphic 25">
            <a:extLst>
              <a:ext uri="{FF2B5EF4-FFF2-40B4-BE49-F238E27FC236}">
                <a16:creationId xmlns:a16="http://schemas.microsoft.com/office/drawing/2014/main" id="{3992DD57-C70C-4DE6-A05D-996AD13200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4780" y="5272859"/>
            <a:ext cx="300458" cy="300458"/>
          </a:xfrm>
          <a:prstGeom prst="rect">
            <a:avLst/>
          </a:prstGeom>
        </p:spPr>
      </p:pic>
      <p:sp>
        <p:nvSpPr>
          <p:cNvPr id="15" name="TextBox 19">
            <a:extLst>
              <a:ext uri="{FF2B5EF4-FFF2-40B4-BE49-F238E27FC236}">
                <a16:creationId xmlns:a16="http://schemas.microsoft.com/office/drawing/2014/main" id="{E6E51359-8230-487E-A639-1AC0B6C199D0}"/>
              </a:ext>
            </a:extLst>
          </p:cNvPr>
          <p:cNvSpPr txBox="1"/>
          <p:nvPr/>
        </p:nvSpPr>
        <p:spPr>
          <a:xfrm>
            <a:off x="1193766" y="647202"/>
            <a:ext cx="466804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srgbClr val="000000">
                    <a:lumMod val="95000"/>
                    <a:lumOff val="5000"/>
                  </a:srgbClr>
                </a:solidFill>
                <a:effectLst/>
                <a:uLnTx/>
                <a:uFillTx/>
                <a:latin typeface="Helvetica Neue Moyen" charset="0"/>
                <a:ea typeface="+mn-ea"/>
                <a:cs typeface="Helvetica Neue Moyen" charset="0"/>
              </a:rPr>
              <a:t>Allgemeines</a:t>
            </a:r>
            <a:r>
              <a:rPr kumimoji="0" lang="fr-FR" sz="2800" b="0" i="0" u="none" strike="noStrike" kern="1200" cap="none" spc="0" normalizeH="0" baseline="0" noProof="0" dirty="0">
                <a:ln>
                  <a:noFill/>
                </a:ln>
                <a:solidFill>
                  <a:srgbClr val="000000">
                    <a:lumMod val="95000"/>
                    <a:lumOff val="5000"/>
                  </a:srgbClr>
                </a:solidFill>
                <a:effectLst/>
                <a:uLnTx/>
                <a:uFillTx/>
                <a:latin typeface="Helvetica Neue Moyen" charset="0"/>
                <a:ea typeface="+mn-ea"/>
                <a:cs typeface="Helvetica Neue Moyen" charset="0"/>
              </a:rPr>
              <a:t> </a:t>
            </a:r>
            <a:r>
              <a:rPr kumimoji="0" lang="fr-FR" sz="2800" b="0" i="0" u="none" strike="noStrike" kern="1200" cap="none" spc="0" normalizeH="0" baseline="0" noProof="0" dirty="0" err="1">
                <a:ln>
                  <a:noFill/>
                </a:ln>
                <a:solidFill>
                  <a:srgbClr val="000000">
                    <a:lumMod val="95000"/>
                    <a:lumOff val="5000"/>
                  </a:srgbClr>
                </a:solidFill>
                <a:effectLst/>
                <a:uLnTx/>
                <a:uFillTx/>
                <a:latin typeface="Helvetica Neue Moyen" charset="0"/>
                <a:ea typeface="+mn-ea"/>
                <a:cs typeface="Helvetica Neue Moyen" charset="0"/>
              </a:rPr>
              <a:t>zur</a:t>
            </a:r>
            <a:r>
              <a:rPr kumimoji="0" lang="fr-FR" sz="2800" b="0" i="0" u="none" strike="noStrike" kern="1200" cap="none" spc="0" normalizeH="0" baseline="0" noProof="0" dirty="0">
                <a:ln>
                  <a:noFill/>
                </a:ln>
                <a:solidFill>
                  <a:srgbClr val="000000">
                    <a:lumMod val="95000"/>
                    <a:lumOff val="5000"/>
                  </a:srgbClr>
                </a:solidFill>
                <a:effectLst/>
                <a:uLnTx/>
                <a:uFillTx/>
                <a:latin typeface="Helvetica Neue Moyen" charset="0"/>
                <a:ea typeface="+mn-ea"/>
                <a:cs typeface="Helvetica Neue Moyen" charset="0"/>
              </a:rPr>
              <a:t> </a:t>
            </a:r>
            <a:r>
              <a:rPr kumimoji="0" lang="fr-FR" sz="2800" b="0" i="0" u="none" strike="noStrike" kern="1200" cap="none" spc="0" normalizeH="0" baseline="0" noProof="0" dirty="0" err="1">
                <a:ln>
                  <a:noFill/>
                </a:ln>
                <a:solidFill>
                  <a:srgbClr val="000000">
                    <a:lumMod val="95000"/>
                    <a:lumOff val="5000"/>
                  </a:srgbClr>
                </a:solidFill>
                <a:effectLst/>
                <a:uLnTx/>
                <a:uFillTx/>
                <a:latin typeface="Helvetica Neue Moyen" charset="0"/>
                <a:ea typeface="+mn-ea"/>
                <a:cs typeface="Helvetica Neue Moyen" charset="0"/>
              </a:rPr>
              <a:t>Datenbank</a:t>
            </a:r>
            <a:endParaRPr kumimoji="0" lang="fr-FR" sz="2800" b="0" i="0" u="none" strike="noStrike" kern="1200" cap="none" spc="0" normalizeH="0" baseline="0" noProof="0" dirty="0">
              <a:ln>
                <a:noFill/>
              </a:ln>
              <a:solidFill>
                <a:srgbClr val="000000">
                  <a:lumMod val="95000"/>
                  <a:lumOff val="5000"/>
                </a:srgbClr>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327466414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67AD1969-D07A-40CF-844F-99D3DC51AB74}"/>
              </a:ext>
            </a:extLst>
          </p:cNvPr>
          <p:cNvSpPr txBox="1"/>
          <p:nvPr/>
        </p:nvSpPr>
        <p:spPr>
          <a:xfrm>
            <a:off x="7980363" y="2010818"/>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Datenbank</a:t>
            </a:r>
            <a:r>
              <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Struktur</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57588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In der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Überlegung</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Datenbank</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aufbauen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könnten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haben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viele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verschiedene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Indikatoren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Rolle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gespielt</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Letztendlich</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entschieden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haben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uns</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4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diesen</a:t>
            </a:r>
            <a:r>
              <a:rPr kumimoji="0" lang="en-US" sz="14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Aufbau.</a:t>
            </a:r>
          </a:p>
        </p:txBody>
      </p:sp>
      <p:pic>
        <p:nvPicPr>
          <p:cNvPr id="27" name="Picture 2">
            <a:extLst>
              <a:ext uri="{FF2B5EF4-FFF2-40B4-BE49-F238E27FC236}">
                <a16:creationId xmlns:a16="http://schemas.microsoft.com/office/drawing/2014/main" id="{1B77E780-1ABD-4DD2-BC79-B650D8096C8B}"/>
              </a:ext>
            </a:extLst>
          </p:cNvPr>
          <p:cNvPicPr>
            <a:picLocks noChangeAspect="1"/>
          </p:cNvPicPr>
          <p:nvPr/>
        </p:nvPicPr>
        <p:blipFill>
          <a:blip r:embed="rId2"/>
          <a:stretch>
            <a:fillRect/>
          </a:stretch>
        </p:blipFill>
        <p:spPr>
          <a:xfrm>
            <a:off x="301147" y="1205604"/>
            <a:ext cx="7820981" cy="4602016"/>
          </a:xfrm>
          <a:prstGeom prst="rect">
            <a:avLst/>
          </a:prstGeom>
          <a:effectLst>
            <a:outerShdw blurRad="482600" dist="50800" dir="5400000" algn="ctr" rotWithShape="0">
              <a:srgbClr val="000000">
                <a:alpha val="36000"/>
              </a:srgbClr>
            </a:outerShdw>
          </a:effectLst>
        </p:spPr>
      </p:pic>
      <mc:AlternateContent xmlns:mc="http://schemas.openxmlformats.org/markup-compatibility/2006" xmlns:pslz="http://schemas.microsoft.com/office/powerpoint/2016/slidezoom">
        <mc:Choice Requires="pslz">
          <p:graphicFrame>
            <p:nvGraphicFramePr>
              <p:cNvPr id="29" name="Folienzoom 28">
                <a:extLst>
                  <a:ext uri="{FF2B5EF4-FFF2-40B4-BE49-F238E27FC236}">
                    <a16:creationId xmlns:a16="http://schemas.microsoft.com/office/drawing/2014/main" id="{FB190803-94FD-4176-A2D7-ACB3F9733854}"/>
                  </a:ext>
                </a:extLst>
              </p:cNvPr>
              <p:cNvGraphicFramePr>
                <a:graphicFrameLocks noChangeAspect="1"/>
              </p:cNvGraphicFramePr>
              <p:nvPr>
                <p:extLst/>
              </p:nvPr>
            </p:nvGraphicFramePr>
            <p:xfrm>
              <a:off x="928047" y="1384393"/>
              <a:ext cx="6550925" cy="3684895"/>
            </p:xfrm>
            <a:graphic>
              <a:graphicData uri="http://schemas.microsoft.com/office/powerpoint/2016/slidezoom">
                <pslz:sldZm>
                  <pslz:sldZmObj sldId="389" cId="1171555374">
                    <pslz:zmPr id="{3CA99B26-AF0F-4E59-AB89-AC3B7A0352FC}" returnToParent="0" transitionDur="1000">
                      <p166:blipFill xmlns:p166="http://schemas.microsoft.com/office/powerpoint/2016/6/main">
                        <a:blip r:embed="rId3"/>
                        <a:stretch>
                          <a:fillRect/>
                        </a:stretch>
                      </p166:blipFill>
                      <p166:spPr xmlns:p166="http://schemas.microsoft.com/office/powerpoint/2016/6/main">
                        <a:xfrm>
                          <a:off x="0" y="0"/>
                          <a:ext cx="6550925" cy="3684895"/>
                        </a:xfrm>
                        <a:prstGeom prst="rect">
                          <a:avLst/>
                        </a:prstGeom>
                        <a:ln w="3175">
                          <a:solidFill>
                            <a:prstClr val="ltGray"/>
                          </a:solidFill>
                        </a:ln>
                      </p166:spPr>
                    </pslz:zmPr>
                  </pslz:sldZmObj>
                </pslz:sldZm>
              </a:graphicData>
            </a:graphic>
          </p:graphicFrame>
        </mc:Choice>
        <mc:Fallback xmlns="">
          <p:pic>
            <p:nvPicPr>
              <p:cNvPr id="29" name="Folienzoom 28">
                <a:hlinkClick r:id="rId4" action="ppaction://hlinksldjump"/>
                <a:extLst>
                  <a:ext uri="{FF2B5EF4-FFF2-40B4-BE49-F238E27FC236}">
                    <a16:creationId xmlns:a16="http://schemas.microsoft.com/office/drawing/2014/main" id="{FB190803-94FD-4176-A2D7-ACB3F9733854}"/>
                  </a:ext>
                </a:extLst>
              </p:cNvPr>
              <p:cNvPicPr>
                <a:picLocks noGrp="1" noRot="1" noChangeAspect="1" noMove="1" noResize="1" noEditPoints="1" noAdjustHandles="1" noChangeArrowheads="1" noChangeShapeType="1"/>
              </p:cNvPicPr>
              <p:nvPr/>
            </p:nvPicPr>
            <p:blipFill>
              <a:blip r:embed="rId5"/>
              <a:stretch>
                <a:fillRect/>
              </a:stretch>
            </p:blipFill>
            <p:spPr>
              <a:xfrm>
                <a:off x="928047" y="1384393"/>
                <a:ext cx="6550925" cy="368489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78DEFB86-CA2F-C147-A2AC-A35F3281F101}"/>
                  </a:ext>
                </a:extLst>
              </p:cNvPr>
              <p:cNvGraphicFramePr>
                <a:graphicFrameLocks noChangeAspect="1"/>
              </p:cNvGraphicFramePr>
              <p:nvPr>
                <p:extLst>
                  <p:ext uri="{D42A27DB-BD31-4B8C-83A1-F6EECF244321}">
                    <p14:modId xmlns:p14="http://schemas.microsoft.com/office/powerpoint/2010/main" val="3064101650"/>
                  </p:ext>
                </p:extLst>
              </p:nvPr>
            </p:nvGraphicFramePr>
            <p:xfrm>
              <a:off x="928047" y="1384393"/>
              <a:ext cx="6550925" cy="3684895"/>
            </p:xfrm>
            <a:graphic>
              <a:graphicData uri="http://schemas.microsoft.com/office/powerpoint/2016/slidezoom">
                <pslz:sldZm>
                  <pslz:sldZmObj sldId="450" cId="49428832">
                    <pslz:zmPr id="{073C9B61-3FC7-7B49-9F48-6601278D3CD4}" returnToParent="0" transitionDur="1000">
                      <p166:blipFill xmlns:p166="http://schemas.microsoft.com/office/powerpoint/2016/6/main">
                        <a:blip r:embed="rId6"/>
                        <a:stretch>
                          <a:fillRect/>
                        </a:stretch>
                      </p166:blipFill>
                      <p166:spPr xmlns:p166="http://schemas.microsoft.com/office/powerpoint/2016/6/main">
                        <a:xfrm>
                          <a:off x="0" y="0"/>
                          <a:ext cx="6550925" cy="3684895"/>
                        </a:xfrm>
                        <a:prstGeom prst="rect">
                          <a:avLst/>
                        </a:prstGeom>
                        <a:ln w="3175">
                          <a:solidFill>
                            <a:prstClr val="ltGray"/>
                          </a:solidFill>
                        </a:ln>
                      </p166:spPr>
                    </pslz:zmPr>
                  </pslz:sldZmObj>
                </pslz:sldZm>
              </a:graphicData>
            </a:graphic>
          </p:graphicFrame>
        </mc:Choice>
        <mc:Fallback xmlns="">
          <p:pic>
            <p:nvPicPr>
              <p:cNvPr id="3" name="Folienzoom 2">
                <a:hlinkClick r:id="rId7" action="ppaction://hlinksldjump"/>
                <a:extLst>
                  <a:ext uri="{FF2B5EF4-FFF2-40B4-BE49-F238E27FC236}">
                    <a16:creationId xmlns:a16="http://schemas.microsoft.com/office/drawing/2014/main" id="{78DEFB86-CA2F-C147-A2AC-A35F3281F101}"/>
                  </a:ext>
                </a:extLst>
              </p:cNvPr>
              <p:cNvPicPr>
                <a:picLocks noGrp="1" noRot="1" noChangeAspect="1" noMove="1" noResize="1" noEditPoints="1" noAdjustHandles="1" noChangeArrowheads="1" noChangeShapeType="1"/>
              </p:cNvPicPr>
              <p:nvPr/>
            </p:nvPicPr>
            <p:blipFill>
              <a:blip r:embed="rId8"/>
              <a:stretch>
                <a:fillRect/>
              </a:stretch>
            </p:blipFill>
            <p:spPr>
              <a:xfrm>
                <a:off x="928047" y="1384393"/>
                <a:ext cx="6550925" cy="3684895"/>
              </a:xfrm>
              <a:prstGeom prst="rect">
                <a:avLst/>
              </a:prstGeom>
              <a:ln w="3175">
                <a:solidFill>
                  <a:prstClr val="ltGray"/>
                </a:solidFill>
              </a:ln>
            </p:spPr>
          </p:pic>
        </mc:Fallback>
      </mc:AlternateContent>
    </p:spTree>
    <p:extLst>
      <p:ext uri="{BB962C8B-B14F-4D97-AF65-F5344CB8AC3E}">
        <p14:creationId xmlns:p14="http://schemas.microsoft.com/office/powerpoint/2010/main" val="311232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0DDE8F7-DB2B-4BEB-B62D-7FD0C55AB6FB}"/>
              </a:ext>
            </a:extLst>
          </p:cNvPr>
          <p:cNvPicPr>
            <a:picLocks noChangeAspect="1"/>
          </p:cNvPicPr>
          <p:nvPr/>
        </p:nvPicPr>
        <p:blipFill>
          <a:blip r:embed="rId2"/>
          <a:stretch>
            <a:fillRect/>
          </a:stretch>
        </p:blipFill>
        <p:spPr>
          <a:xfrm>
            <a:off x="354563" y="0"/>
            <a:ext cx="11457992" cy="6858000"/>
          </a:xfrm>
          <a:prstGeom prst="rect">
            <a:avLst/>
          </a:prstGeom>
        </p:spPr>
      </p:pic>
    </p:spTree>
    <p:extLst>
      <p:ext uri="{BB962C8B-B14F-4D97-AF65-F5344CB8AC3E}">
        <p14:creationId xmlns:p14="http://schemas.microsoft.com/office/powerpoint/2010/main" val="494288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075865" y="314490"/>
            <a:ext cx="3348943" cy="185281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a:t>
            </a: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speichern</a:t>
            </a: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selektiern</a:t>
            </a: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modifizieren</a:t>
            </a:r>
            <a:endParaRPr kumimoji="0" lang="fr-FR"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endParaRPr kumimoji="0" lang="fr-FR" sz="2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52" name="TextBox 51">
            <a:extLst>
              <a:ext uri="{FF2B5EF4-FFF2-40B4-BE49-F238E27FC236}">
                <a16:creationId xmlns:a16="http://schemas.microsoft.com/office/drawing/2014/main" id="{F708EF1C-09AF-4842-83E7-962720BC5CE5}"/>
              </a:ext>
            </a:extLst>
          </p:cNvPr>
          <p:cNvSpPr txBox="1"/>
          <p:nvPr/>
        </p:nvSpPr>
        <p:spPr>
          <a:xfrm>
            <a:off x="8260068" y="4399706"/>
            <a:ext cx="2160000"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Normal" charset="0"/>
                <a:ea typeface="+mn-ea"/>
                <a:cs typeface="Helvetica Neue Normal" charset="0"/>
              </a:rPr>
              <a:t> </a:t>
            </a:r>
          </a:p>
        </p:txBody>
      </p:sp>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60428026-E86B-4A47-89D0-51BE00B25F29}"/>
                  </a:ext>
                </a:extLst>
              </p:cNvPr>
              <p:cNvGraphicFramePr>
                <a:graphicFrameLocks noChangeAspect="1"/>
              </p:cNvGraphicFramePr>
              <p:nvPr>
                <p:extLst>
                  <p:ext uri="{D42A27DB-BD31-4B8C-83A1-F6EECF244321}">
                    <p14:modId xmlns:p14="http://schemas.microsoft.com/office/powerpoint/2010/main" val="2450452133"/>
                  </p:ext>
                </p:extLst>
              </p:nvPr>
            </p:nvGraphicFramePr>
            <p:xfrm>
              <a:off x="4572000" y="72981"/>
              <a:ext cx="3048000" cy="2525467"/>
            </p:xfrm>
            <a:graphic>
              <a:graphicData uri="http://schemas.microsoft.com/office/powerpoint/2016/slidezoom">
                <pslz:sldZm>
                  <pslz:sldZmObj sldId="364" cId="1995642823">
                    <pslz:zmPr id="{6055589A-C1E6-B443-AA65-A9CD0600A99B}" returnToParent="0" transitionDur="1000">
                      <p166:blipFill xmlns:p166="http://schemas.microsoft.com/office/powerpoint/2016/6/main">
                        <a:blip r:embed="rId2"/>
                        <a:stretch>
                          <a:fillRect/>
                        </a:stretch>
                      </p166:blipFill>
                      <p166:spPr xmlns:p166="http://schemas.microsoft.com/office/powerpoint/2016/6/main">
                        <a:xfrm>
                          <a:off x="0" y="0"/>
                          <a:ext cx="3048000" cy="2525467"/>
                        </a:xfrm>
                        <a:prstGeom prst="rect">
                          <a:avLst/>
                        </a:prstGeom>
                        <a:ln w="3175">
                          <a:solidFill>
                            <a:prstClr val="ltGray"/>
                          </a:solidFill>
                        </a:ln>
                      </p166:spPr>
                    </pslz:zmPr>
                  </pslz:sldZmObj>
                </pslz:sldZm>
              </a:graphicData>
            </a:graphic>
          </p:graphicFrame>
        </mc:Choice>
        <mc:Fallback xmlns="">
          <p:pic>
            <p:nvPicPr>
              <p:cNvPr id="3" name="Folienzoom 2">
                <a:hlinkClick r:id="rId3" action="ppaction://hlinksldjump"/>
                <a:extLst>
                  <a:ext uri="{FF2B5EF4-FFF2-40B4-BE49-F238E27FC236}">
                    <a16:creationId xmlns:a16="http://schemas.microsoft.com/office/drawing/2014/main" id="{60428026-E86B-4A47-89D0-51BE00B25F29}"/>
                  </a:ext>
                </a:extLst>
              </p:cNvPr>
              <p:cNvPicPr>
                <a:picLocks noGrp="1" noRot="1" noChangeAspect="1" noMove="1" noResize="1" noEditPoints="1" noAdjustHandles="1" noChangeArrowheads="1" noChangeShapeType="1"/>
              </p:cNvPicPr>
              <p:nvPr/>
            </p:nvPicPr>
            <p:blipFill>
              <a:blip r:embed="rId4"/>
              <a:stretch>
                <a:fillRect/>
              </a:stretch>
            </p:blipFill>
            <p:spPr>
              <a:xfrm>
                <a:off x="4572000" y="72981"/>
                <a:ext cx="3048000" cy="25254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Folienzoom 6">
                <a:extLst>
                  <a:ext uri="{FF2B5EF4-FFF2-40B4-BE49-F238E27FC236}">
                    <a16:creationId xmlns:a16="http://schemas.microsoft.com/office/drawing/2014/main" id="{5BC81A44-7C53-3846-82FB-ECB7E0CE0771}"/>
                  </a:ext>
                </a:extLst>
              </p:cNvPr>
              <p:cNvGraphicFramePr>
                <a:graphicFrameLocks noChangeAspect="1"/>
              </p:cNvGraphicFramePr>
              <p:nvPr>
                <p:extLst>
                  <p:ext uri="{D42A27DB-BD31-4B8C-83A1-F6EECF244321}">
                    <p14:modId xmlns:p14="http://schemas.microsoft.com/office/powerpoint/2010/main" val="3275910123"/>
                  </p:ext>
                </p:extLst>
              </p:nvPr>
            </p:nvGraphicFramePr>
            <p:xfrm>
              <a:off x="8270155" y="2292158"/>
              <a:ext cx="3048000" cy="2524431"/>
            </p:xfrm>
            <a:graphic>
              <a:graphicData uri="http://schemas.microsoft.com/office/powerpoint/2016/slidezoom">
                <pslz:sldZm>
                  <pslz:sldZmObj sldId="452" cId="3301893262">
                    <pslz:zmPr id="{23BB9334-1AE7-494B-9474-C17185609A27}" returnToParent="0" transitionDur="1000">
                      <p166:blipFill xmlns:p166="http://schemas.microsoft.com/office/powerpoint/2016/6/main">
                        <a:blip r:embed="rId5"/>
                        <a:stretch>
                          <a:fillRect/>
                        </a:stretch>
                      </p166:blipFill>
                      <p166:spPr xmlns:p166="http://schemas.microsoft.com/office/powerpoint/2016/6/main">
                        <a:xfrm>
                          <a:off x="0" y="0"/>
                          <a:ext cx="3048000" cy="2524431"/>
                        </a:xfrm>
                        <a:prstGeom prst="rect">
                          <a:avLst/>
                        </a:prstGeom>
                        <a:ln w="3175">
                          <a:solidFill>
                            <a:prstClr val="ltGray"/>
                          </a:solidFill>
                        </a:ln>
                      </p166:spPr>
                    </pslz:zmPr>
                  </pslz:sldZmObj>
                </pslz:sldZm>
              </a:graphicData>
            </a:graphic>
          </p:graphicFrame>
        </mc:Choice>
        <mc:Fallback xmlns="">
          <p:pic>
            <p:nvPicPr>
              <p:cNvPr id="7" name="Folienzoom 6">
                <a:hlinkClick r:id="rId6" action="ppaction://hlinksldjump"/>
                <a:extLst>
                  <a:ext uri="{FF2B5EF4-FFF2-40B4-BE49-F238E27FC236}">
                    <a16:creationId xmlns:a16="http://schemas.microsoft.com/office/drawing/2014/main" id="{5BC81A44-7C53-3846-82FB-ECB7E0CE0771}"/>
                  </a:ext>
                </a:extLst>
              </p:cNvPr>
              <p:cNvPicPr>
                <a:picLocks noGrp="1" noRot="1" noChangeAspect="1" noMove="1" noResize="1" noEditPoints="1" noAdjustHandles="1" noChangeArrowheads="1" noChangeShapeType="1"/>
              </p:cNvPicPr>
              <p:nvPr/>
            </p:nvPicPr>
            <p:blipFill>
              <a:blip r:embed="rId7"/>
              <a:stretch>
                <a:fillRect/>
              </a:stretch>
            </p:blipFill>
            <p:spPr>
              <a:xfrm>
                <a:off x="8270155" y="2292158"/>
                <a:ext cx="3048000" cy="252443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Folienzoom 10">
                <a:extLst>
                  <a:ext uri="{FF2B5EF4-FFF2-40B4-BE49-F238E27FC236}">
                    <a16:creationId xmlns:a16="http://schemas.microsoft.com/office/drawing/2014/main" id="{2BF2AA03-F283-C14E-8235-4561D65CE251}"/>
                  </a:ext>
                </a:extLst>
              </p:cNvPr>
              <p:cNvGraphicFramePr>
                <a:graphicFrameLocks noChangeAspect="1"/>
              </p:cNvGraphicFramePr>
              <p:nvPr>
                <p:extLst>
                  <p:ext uri="{D42A27DB-BD31-4B8C-83A1-F6EECF244321}">
                    <p14:modId xmlns:p14="http://schemas.microsoft.com/office/powerpoint/2010/main" val="4225661368"/>
                  </p:ext>
                </p:extLst>
              </p:nvPr>
            </p:nvGraphicFramePr>
            <p:xfrm>
              <a:off x="873845" y="2292157"/>
              <a:ext cx="3048000" cy="2524431"/>
            </p:xfrm>
            <a:graphic>
              <a:graphicData uri="http://schemas.microsoft.com/office/powerpoint/2016/slidezoom">
                <pslz:sldZm>
                  <pslz:sldZmObj sldId="453" cId="463578524">
                    <pslz:zmPr id="{CFC1907A-449D-404A-88F7-883A03D10DC6}" returnToParent="0" transitionDur="1000">
                      <p166:blipFill xmlns:p166="http://schemas.microsoft.com/office/powerpoint/2016/6/main">
                        <a:blip r:embed="rId8"/>
                        <a:stretch>
                          <a:fillRect/>
                        </a:stretch>
                      </p166:blipFill>
                      <p166:spPr xmlns:p166="http://schemas.microsoft.com/office/powerpoint/2016/6/main">
                        <a:xfrm>
                          <a:off x="0" y="0"/>
                          <a:ext cx="3048000" cy="2524431"/>
                        </a:xfrm>
                        <a:prstGeom prst="rect">
                          <a:avLst/>
                        </a:prstGeom>
                        <a:ln w="3175">
                          <a:solidFill>
                            <a:prstClr val="ltGray"/>
                          </a:solidFill>
                        </a:ln>
                      </p166:spPr>
                    </pslz:zmPr>
                  </pslz:sldZmObj>
                </pslz:sldZm>
              </a:graphicData>
            </a:graphic>
          </p:graphicFrame>
        </mc:Choice>
        <mc:Fallback xmlns="">
          <p:pic>
            <p:nvPicPr>
              <p:cNvPr id="11" name="Folienzoom 10">
                <a:hlinkClick r:id="rId9" action="ppaction://hlinksldjump"/>
                <a:extLst>
                  <a:ext uri="{FF2B5EF4-FFF2-40B4-BE49-F238E27FC236}">
                    <a16:creationId xmlns:a16="http://schemas.microsoft.com/office/drawing/2014/main" id="{2BF2AA03-F283-C14E-8235-4561D65CE251}"/>
                  </a:ext>
                </a:extLst>
              </p:cNvPr>
              <p:cNvPicPr>
                <a:picLocks noGrp="1" noRot="1" noChangeAspect="1" noMove="1" noResize="1" noEditPoints="1" noAdjustHandles="1" noChangeArrowheads="1" noChangeShapeType="1"/>
              </p:cNvPicPr>
              <p:nvPr/>
            </p:nvPicPr>
            <p:blipFill>
              <a:blip r:embed="rId10"/>
              <a:stretch>
                <a:fillRect/>
              </a:stretch>
            </p:blipFill>
            <p:spPr>
              <a:xfrm>
                <a:off x="873845" y="2292157"/>
                <a:ext cx="3048000" cy="252443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Folienzoom 12">
                <a:extLst>
                  <a:ext uri="{FF2B5EF4-FFF2-40B4-BE49-F238E27FC236}">
                    <a16:creationId xmlns:a16="http://schemas.microsoft.com/office/drawing/2014/main" id="{9438A4F1-5161-0C4C-A746-A98B1A64A265}"/>
                  </a:ext>
                </a:extLst>
              </p:cNvPr>
              <p:cNvGraphicFramePr>
                <a:graphicFrameLocks noChangeAspect="1"/>
              </p:cNvGraphicFramePr>
              <p:nvPr>
                <p:extLst>
                  <p:ext uri="{D42A27DB-BD31-4B8C-83A1-F6EECF244321}">
                    <p14:modId xmlns:p14="http://schemas.microsoft.com/office/powerpoint/2010/main" val="520106215"/>
                  </p:ext>
                </p:extLst>
              </p:nvPr>
            </p:nvGraphicFramePr>
            <p:xfrm>
              <a:off x="4572000" y="4259553"/>
              <a:ext cx="3048000" cy="2515444"/>
            </p:xfrm>
            <a:graphic>
              <a:graphicData uri="http://schemas.microsoft.com/office/powerpoint/2016/slidezoom">
                <pslz:sldZm>
                  <pslz:sldZmObj sldId="454" cId="1148198230">
                    <pslz:zmPr id="{DD3574DA-1D3D-4F42-ABE1-A8B787233A4E}" returnToParent="0" transitionDur="1000">
                      <p166:blipFill xmlns:p166="http://schemas.microsoft.com/office/powerpoint/2016/6/main">
                        <a:blip r:embed="rId11"/>
                        <a:stretch>
                          <a:fillRect/>
                        </a:stretch>
                      </p166:blipFill>
                      <p166:spPr xmlns:p166="http://schemas.microsoft.com/office/powerpoint/2016/6/main">
                        <a:xfrm>
                          <a:off x="0" y="0"/>
                          <a:ext cx="3048000" cy="2515444"/>
                        </a:xfrm>
                        <a:prstGeom prst="rect">
                          <a:avLst/>
                        </a:prstGeom>
                        <a:ln w="3175">
                          <a:solidFill>
                            <a:prstClr val="ltGray"/>
                          </a:solidFill>
                        </a:ln>
                      </p166:spPr>
                    </pslz:zmPr>
                  </pslz:sldZmObj>
                </pslz:sldZm>
              </a:graphicData>
            </a:graphic>
          </p:graphicFrame>
        </mc:Choice>
        <mc:Fallback xmlns="">
          <p:pic>
            <p:nvPicPr>
              <p:cNvPr id="13" name="Folienzoom 12">
                <a:hlinkClick r:id="rId12" action="ppaction://hlinksldjump"/>
                <a:extLst>
                  <a:ext uri="{FF2B5EF4-FFF2-40B4-BE49-F238E27FC236}">
                    <a16:creationId xmlns:a16="http://schemas.microsoft.com/office/drawing/2014/main" id="{9438A4F1-5161-0C4C-A746-A98B1A64A265}"/>
                  </a:ext>
                </a:extLst>
              </p:cNvPr>
              <p:cNvPicPr>
                <a:picLocks noGrp="1" noRot="1" noChangeAspect="1" noMove="1" noResize="1" noEditPoints="1" noAdjustHandles="1" noChangeArrowheads="1" noChangeShapeType="1"/>
              </p:cNvPicPr>
              <p:nvPr/>
            </p:nvPicPr>
            <p:blipFill>
              <a:blip r:embed="rId13"/>
              <a:stretch>
                <a:fillRect/>
              </a:stretch>
            </p:blipFill>
            <p:spPr>
              <a:xfrm>
                <a:off x="4572000" y="4259553"/>
                <a:ext cx="3048000" cy="2515444"/>
              </a:xfrm>
              <a:prstGeom prst="rect">
                <a:avLst/>
              </a:prstGeom>
              <a:ln w="3175">
                <a:solidFill>
                  <a:prstClr val="ltGray"/>
                </a:solidFill>
              </a:ln>
            </p:spPr>
          </p:pic>
        </mc:Fallback>
      </mc:AlternateContent>
    </p:spTree>
    <p:extLst>
      <p:ext uri="{BB962C8B-B14F-4D97-AF65-F5344CB8AC3E}">
        <p14:creationId xmlns:p14="http://schemas.microsoft.com/office/powerpoint/2010/main" val="307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9" name="Grafik 8">
            <a:extLst>
              <a:ext uri="{FF2B5EF4-FFF2-40B4-BE49-F238E27FC236}">
                <a16:creationId xmlns:a16="http://schemas.microsoft.com/office/drawing/2014/main" id="{3AD20A37-308C-4170-9A92-86602D0419A8}"/>
              </a:ext>
            </a:extLst>
          </p:cNvPr>
          <p:cNvPicPr>
            <a:picLocks noChangeAspect="1"/>
          </p:cNvPicPr>
          <p:nvPr/>
        </p:nvPicPr>
        <p:blipFill>
          <a:blip r:embed="rId2"/>
          <a:stretch>
            <a:fillRect/>
          </a:stretch>
        </p:blipFill>
        <p:spPr>
          <a:xfrm>
            <a:off x="413852" y="895991"/>
            <a:ext cx="9559481" cy="2380779"/>
          </a:xfrm>
          <a:prstGeom prst="rect">
            <a:avLst/>
          </a:prstGeom>
        </p:spPr>
      </p:pic>
      <p:sp>
        <p:nvSpPr>
          <p:cNvPr id="10" name="Textfeld 9">
            <a:extLst>
              <a:ext uri="{FF2B5EF4-FFF2-40B4-BE49-F238E27FC236}">
                <a16:creationId xmlns:a16="http://schemas.microsoft.com/office/drawing/2014/main" id="{DC5EDBB6-6D81-4A98-9F73-BB179F2BE40F}"/>
              </a:ext>
            </a:extLst>
          </p:cNvPr>
          <p:cNvSpPr txBox="1"/>
          <p:nvPr/>
        </p:nvSpPr>
        <p:spPr>
          <a:xfrm>
            <a:off x="413853" y="4206892"/>
            <a:ext cx="9559480" cy="1212383"/>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Eine Beispiel wie man einen neuen Datensatz mit Hilfe von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in die Tabelle einfügt.</a:t>
            </a:r>
          </a:p>
        </p:txBody>
      </p:sp>
    </p:spTree>
    <p:extLst>
      <p:ext uri="{BB962C8B-B14F-4D97-AF65-F5344CB8AC3E}">
        <p14:creationId xmlns:p14="http://schemas.microsoft.com/office/powerpoint/2010/main" val="1995642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feld 9">
            <a:extLst>
              <a:ext uri="{FF2B5EF4-FFF2-40B4-BE49-F238E27FC236}">
                <a16:creationId xmlns:a16="http://schemas.microsoft.com/office/drawing/2014/main" id="{DC5EDBB6-6D81-4A98-9F73-BB179F2BE40F}"/>
              </a:ext>
            </a:extLst>
          </p:cNvPr>
          <p:cNvSpPr txBox="1"/>
          <p:nvPr/>
        </p:nvSpPr>
        <p:spPr>
          <a:xfrm>
            <a:off x="413853" y="4206892"/>
            <a:ext cx="9559480" cy="1225848"/>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 Beispiel wie man in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einen Flug anhand einer ID löschen kann</a:t>
            </a:r>
          </a:p>
        </p:txBody>
      </p:sp>
      <p:pic>
        <p:nvPicPr>
          <p:cNvPr id="5" name="Grafik 4">
            <a:extLst>
              <a:ext uri="{FF2B5EF4-FFF2-40B4-BE49-F238E27FC236}">
                <a16:creationId xmlns:a16="http://schemas.microsoft.com/office/drawing/2014/main" id="{9E917809-B9A4-4F70-AB5E-B78A13DAA26F}"/>
              </a:ext>
            </a:extLst>
          </p:cNvPr>
          <p:cNvPicPr>
            <a:picLocks noChangeAspect="1"/>
          </p:cNvPicPr>
          <p:nvPr/>
        </p:nvPicPr>
        <p:blipFill>
          <a:blip r:embed="rId2"/>
          <a:stretch>
            <a:fillRect/>
          </a:stretch>
        </p:blipFill>
        <p:spPr>
          <a:xfrm>
            <a:off x="900751" y="1159078"/>
            <a:ext cx="8093124" cy="2651195"/>
          </a:xfrm>
          <a:prstGeom prst="rect">
            <a:avLst/>
          </a:prstGeom>
        </p:spPr>
      </p:pic>
    </p:spTree>
    <p:extLst>
      <p:ext uri="{BB962C8B-B14F-4D97-AF65-F5344CB8AC3E}">
        <p14:creationId xmlns:p14="http://schemas.microsoft.com/office/powerpoint/2010/main" val="330189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feld 9">
            <a:extLst>
              <a:ext uri="{FF2B5EF4-FFF2-40B4-BE49-F238E27FC236}">
                <a16:creationId xmlns:a16="http://schemas.microsoft.com/office/drawing/2014/main" id="{DC5EDBB6-6D81-4A98-9F73-BB179F2BE40F}"/>
              </a:ext>
            </a:extLst>
          </p:cNvPr>
          <p:cNvSpPr txBox="1"/>
          <p:nvPr/>
        </p:nvSpPr>
        <p:spPr>
          <a:xfrm>
            <a:off x="413853" y="4206892"/>
            <a:ext cx="9559480" cy="1858714"/>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 Beispiel wie man in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einen Flug anhand von einer mitgegebenen ID selektieren und weitergeben kann</a:t>
            </a:r>
          </a:p>
        </p:txBody>
      </p:sp>
      <p:pic>
        <p:nvPicPr>
          <p:cNvPr id="4" name="Grafik 3">
            <a:extLst>
              <a:ext uri="{FF2B5EF4-FFF2-40B4-BE49-F238E27FC236}">
                <a16:creationId xmlns:a16="http://schemas.microsoft.com/office/drawing/2014/main" id="{8C04BC13-3E07-4F16-BC1A-A4CE1F86BA36}"/>
              </a:ext>
            </a:extLst>
          </p:cNvPr>
          <p:cNvPicPr>
            <a:picLocks noChangeAspect="1"/>
          </p:cNvPicPr>
          <p:nvPr/>
        </p:nvPicPr>
        <p:blipFill>
          <a:blip r:embed="rId2"/>
          <a:stretch>
            <a:fillRect/>
          </a:stretch>
        </p:blipFill>
        <p:spPr>
          <a:xfrm>
            <a:off x="723330" y="659530"/>
            <a:ext cx="8270543" cy="3407700"/>
          </a:xfrm>
          <a:prstGeom prst="rect">
            <a:avLst/>
          </a:prstGeom>
        </p:spPr>
      </p:pic>
    </p:spTree>
    <p:extLst>
      <p:ext uri="{BB962C8B-B14F-4D97-AF65-F5344CB8AC3E}">
        <p14:creationId xmlns:p14="http://schemas.microsoft.com/office/powerpoint/2010/main" val="463578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B835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383504"/>
            <a:ext cx="10141527" cy="6309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3A9221F-A215-4DBD-BCC6-AAC1D1E11CF7}"/>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feld 9">
            <a:extLst>
              <a:ext uri="{FF2B5EF4-FFF2-40B4-BE49-F238E27FC236}">
                <a16:creationId xmlns:a16="http://schemas.microsoft.com/office/drawing/2014/main" id="{DC5EDBB6-6D81-4A98-9F73-BB179F2BE40F}"/>
              </a:ext>
            </a:extLst>
          </p:cNvPr>
          <p:cNvSpPr txBox="1"/>
          <p:nvPr/>
        </p:nvSpPr>
        <p:spPr>
          <a:xfrm>
            <a:off x="413853" y="5008174"/>
            <a:ext cx="9559480" cy="1225848"/>
          </a:xfrm>
          <a:prstGeom prst="rect">
            <a:avLst/>
          </a:prstGeom>
          <a:noFill/>
        </p:spPr>
        <p:txBody>
          <a:bodyPr wrap="square" lIns="0" tIns="0" bIns="0" rtlCol="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Ein Beispiel wie man in </a:t>
            </a:r>
            <a:r>
              <a:rPr kumimoji="0" lang="de-DE" sz="2800" b="0" i="0" u="none" strike="noStrike" kern="1200" cap="none" spc="0" normalizeH="0" baseline="0" noProof="0" dirty="0" err="1">
                <a:ln>
                  <a:noFill/>
                </a:ln>
                <a:solidFill>
                  <a:srgbClr val="1D1D1D"/>
                </a:solidFill>
                <a:effectLst/>
                <a:uLnTx/>
                <a:uFillTx/>
                <a:latin typeface="Helvetica Neue Moyen"/>
                <a:ea typeface="+mn-ea"/>
                <a:cs typeface="+mn-cs"/>
              </a:rPr>
              <a:t>CodeIgnitor</a:t>
            </a:r>
            <a:r>
              <a:rPr kumimoji="0" lang="de-DE" sz="2800" b="0" i="0" u="none" strike="noStrike" kern="1200" cap="none" spc="0" normalizeH="0" baseline="0" noProof="0" dirty="0">
                <a:ln>
                  <a:noFill/>
                </a:ln>
                <a:solidFill>
                  <a:srgbClr val="1D1D1D"/>
                </a:solidFill>
                <a:effectLst/>
                <a:uLnTx/>
                <a:uFillTx/>
                <a:latin typeface="Helvetica Neue Moyen"/>
                <a:ea typeface="+mn-ea"/>
                <a:cs typeface="+mn-cs"/>
              </a:rPr>
              <a:t> eine komplexe Select Anweisung macht</a:t>
            </a:r>
          </a:p>
        </p:txBody>
      </p:sp>
      <p:pic>
        <p:nvPicPr>
          <p:cNvPr id="5" name="Grafik 4">
            <a:extLst>
              <a:ext uri="{FF2B5EF4-FFF2-40B4-BE49-F238E27FC236}">
                <a16:creationId xmlns:a16="http://schemas.microsoft.com/office/drawing/2014/main" id="{170D4A7D-171D-4838-889B-364C655B399B}"/>
              </a:ext>
            </a:extLst>
          </p:cNvPr>
          <p:cNvPicPr>
            <a:picLocks noChangeAspect="1"/>
          </p:cNvPicPr>
          <p:nvPr/>
        </p:nvPicPr>
        <p:blipFill>
          <a:blip r:embed="rId2"/>
          <a:stretch>
            <a:fillRect/>
          </a:stretch>
        </p:blipFill>
        <p:spPr>
          <a:xfrm>
            <a:off x="678896" y="801249"/>
            <a:ext cx="8425347" cy="3789181"/>
          </a:xfrm>
          <a:prstGeom prst="rect">
            <a:avLst/>
          </a:prstGeom>
        </p:spPr>
      </p:pic>
    </p:spTree>
    <p:extLst>
      <p:ext uri="{BB962C8B-B14F-4D97-AF65-F5344CB8AC3E}">
        <p14:creationId xmlns:p14="http://schemas.microsoft.com/office/powerpoint/2010/main" val="114819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8993206" y="3301217"/>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10034084" y="1919398"/>
            <a:ext cx="4063069" cy="5621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Karte</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10035379" y="1595819"/>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pic>
        <p:nvPicPr>
          <p:cNvPr id="10" name="Grafik 9">
            <a:extLst>
              <a:ext uri="{FF2B5EF4-FFF2-40B4-BE49-F238E27FC236}">
                <a16:creationId xmlns:a16="http://schemas.microsoft.com/office/drawing/2014/main" id="{0B6B7F38-5F29-411F-B912-13C7EEF6A138}"/>
              </a:ext>
            </a:extLst>
          </p:cNvPr>
          <p:cNvPicPr>
            <a:picLocks noChangeAspect="1"/>
          </p:cNvPicPr>
          <p:nvPr/>
        </p:nvPicPr>
        <p:blipFill>
          <a:blip r:embed="rId2"/>
          <a:stretch>
            <a:fillRect/>
          </a:stretch>
        </p:blipFill>
        <p:spPr>
          <a:xfrm>
            <a:off x="911889" y="776205"/>
            <a:ext cx="8323055" cy="5301198"/>
          </a:xfrm>
          <a:prstGeom prst="rect">
            <a:avLst/>
          </a:prstGeom>
        </p:spPr>
      </p:pic>
    </p:spTree>
    <p:extLst>
      <p:ext uri="{BB962C8B-B14F-4D97-AF65-F5344CB8AC3E}">
        <p14:creationId xmlns:p14="http://schemas.microsoft.com/office/powerpoint/2010/main" val="1293915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137410" y="2058338"/>
            <a:ext cx="4786312" cy="3937488"/>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Korrektes</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Speichern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von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Checklisten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Elementen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Nur</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verfügbare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Drohnen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anzeigen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In der App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ermöglichen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das</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sich</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ohne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erneutes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einloggen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Netzwerkanfragen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schicken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kann</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Datenüberflutung</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wenn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z.B</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alle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Flüge</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anzeigen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lassen</a:t>
            </a:r>
            <a:r>
              <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will</a:t>
            </a:r>
            <a:endParaRPr kumimoji="0" lang="fr-FR" sz="18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7220158" y="2058338"/>
            <a:ext cx="4560091" cy="4546886"/>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Zuweisungstabelle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erstellt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die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Verknüpfungen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zwischen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Elementen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und</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ermöglicht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Durch</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Start-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und</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Endzeit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eines</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Fluges</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verfügbare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selektieren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Implementierung</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einer</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Tabelle die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die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Sessions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speichert</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Nur</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die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ersten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20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anzeigen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indem</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ein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Offset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definiert</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Wenn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weitere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anzeigen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möchte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kann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man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weitere</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20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Daten</a:t>
            </a:r>
            <a:r>
              <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laden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137410" y="1575322"/>
            <a:ext cx="1809750" cy="335413"/>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err="1">
                <a:ln>
                  <a:noFill/>
                </a:ln>
                <a:solidFill>
                  <a:srgbClr val="FFFFFF"/>
                </a:solidFill>
                <a:effectLst/>
                <a:uLnTx/>
                <a:uFillTx/>
                <a:latin typeface="Helvetica Neue Moyen" charset="0"/>
                <a:ea typeface="+mn-ea"/>
                <a:cs typeface="Helvetica Neue Normal" charset="0"/>
              </a:rPr>
              <a:t>Probleme</a:t>
            </a: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7233410" y="1575322"/>
            <a:ext cx="1809750" cy="335413"/>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err="1">
                <a:ln>
                  <a:noFill/>
                </a:ln>
                <a:solidFill>
                  <a:srgbClr val="1D1D1D"/>
                </a:solidFill>
                <a:effectLst/>
                <a:uLnTx/>
                <a:uFillTx/>
                <a:latin typeface="Helvetica Neue Moyen" charset="0"/>
                <a:ea typeface="+mn-ea"/>
                <a:cs typeface="Helvetica Neue Normal" charset="0"/>
              </a:rPr>
              <a:t>Lösungen</a:t>
            </a: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809411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47817"/>
            <a:ext cx="10141527" cy="6309356"/>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29915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Vielen</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Dank</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fürs</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5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Zuhören</a:t>
            </a:r>
            <a:r>
              <a:rPr kumimoji="0" lang="fr-FR" sz="5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Für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Fragen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stehen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wir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gerne</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Verfügung</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4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pic>
        <p:nvPicPr>
          <p:cNvPr id="12" name="Bildplatzhalter 11">
            <a:extLst>
              <a:ext uri="{FF2B5EF4-FFF2-40B4-BE49-F238E27FC236}">
                <a16:creationId xmlns:a16="http://schemas.microsoft.com/office/drawing/2014/main" id="{EFED9E2D-FA19-48D7-86DD-6A33275451F0}"/>
              </a:ext>
            </a:extLst>
          </p:cNvPr>
          <p:cNvPicPr>
            <a:picLocks noGrp="1" noChangeAspect="1"/>
          </p:cNvPicPr>
          <p:nvPr>
            <p:ph type="pic" sz="quarter" idx="10"/>
          </p:nvPr>
        </p:nvPicPr>
        <p:blipFill>
          <a:blip r:embed="rId2"/>
          <a:srcRect l="4801" r="4801"/>
          <a:stretch>
            <a:fillRect/>
          </a:stretch>
        </p:blipFill>
        <p:spPr/>
      </p:pic>
    </p:spTree>
    <p:extLst>
      <p:ext uri="{BB962C8B-B14F-4D97-AF65-F5344CB8AC3E}">
        <p14:creationId xmlns:p14="http://schemas.microsoft.com/office/powerpoint/2010/main" val="367329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68704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Openstreetmap</a:t>
            </a:r>
            <a:endParaRPr kumimoji="0" lang="fr-FR" sz="4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470534"/>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Freie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Linzenz</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Einfache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Einbindung</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3132"/>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err="1">
                <a:ln>
                  <a:noFill/>
                </a:ln>
                <a:solidFill>
                  <a:srgbClr val="549E92"/>
                </a:solidFill>
                <a:effectLst/>
                <a:uLnTx/>
                <a:uFillTx/>
                <a:latin typeface="Helvetica Neue Moyen" charset="0"/>
                <a:ea typeface="+mn-ea"/>
                <a:cs typeface="Helvetica Neue Normal" charset="0"/>
              </a:rPr>
              <a:t>Karte</a:t>
            </a: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 </a:t>
            </a:r>
          </a:p>
        </p:txBody>
      </p:sp>
      <p:pic>
        <p:nvPicPr>
          <p:cNvPr id="15" name="Grafik 14">
            <a:extLst>
              <a:ext uri="{FF2B5EF4-FFF2-40B4-BE49-F238E27FC236}">
                <a16:creationId xmlns:a16="http://schemas.microsoft.com/office/drawing/2014/main" id="{794EB116-648B-4810-ABAA-AF43B2A6B72E}"/>
              </a:ext>
            </a:extLst>
          </p:cNvPr>
          <p:cNvPicPr>
            <a:picLocks noChangeAspect="1"/>
          </p:cNvPicPr>
          <p:nvPr/>
        </p:nvPicPr>
        <p:blipFill>
          <a:blip r:embed="rId2"/>
          <a:stretch>
            <a:fillRect/>
          </a:stretch>
        </p:blipFill>
        <p:spPr>
          <a:xfrm>
            <a:off x="1171653" y="846587"/>
            <a:ext cx="5097014" cy="5097014"/>
          </a:xfrm>
          <a:prstGeom prst="rect">
            <a:avLst/>
          </a:prstGeom>
        </p:spPr>
      </p:pic>
    </p:spTree>
    <p:extLst>
      <p:ext uri="{BB962C8B-B14F-4D97-AF65-F5344CB8AC3E}">
        <p14:creationId xmlns:p14="http://schemas.microsoft.com/office/powerpoint/2010/main" val="1578443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a:extLst>
              <a:ext uri="{FF2B5EF4-FFF2-40B4-BE49-F238E27FC236}">
                <a16:creationId xmlns:a16="http://schemas.microsoft.com/office/drawing/2014/main" id="{6473207F-6474-4826-97CC-90293391B20B}"/>
              </a:ext>
            </a:extLst>
          </p:cNvPr>
          <p:cNvSpPr txBox="1"/>
          <p:nvPr/>
        </p:nvSpPr>
        <p:spPr>
          <a:xfrm>
            <a:off x="865331" y="5071333"/>
            <a:ext cx="4201968" cy="430887"/>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Standard </a:t>
            </a:r>
            <a:r>
              <a:rPr kumimoji="0" lang="en-US" sz="2800" b="0" i="0" u="none" strike="noStrike" kern="1200" cap="none" spc="0" normalizeH="0" baseline="0" noProof="0" dirty="0" err="1">
                <a:ln>
                  <a:noFill/>
                </a:ln>
                <a:solidFill>
                  <a:srgbClr val="000000"/>
                </a:solidFill>
                <a:effectLst/>
                <a:uLnTx/>
                <a:uFillTx/>
                <a:latin typeface="Helvetica Neue Moyen" charset="0"/>
                <a:ea typeface="+mn-ea"/>
                <a:cs typeface="Helvetica Neue Moyen" charset="0"/>
              </a:rPr>
              <a:t>OpenStreet</a:t>
            </a:r>
            <a:r>
              <a:rPr kumimoji="0" lang="en-US" sz="28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Map</a:t>
            </a:r>
            <a:endParaRPr kumimoji="0" lang="fr-FR" sz="2800" b="0" i="0" u="none" strike="noStrike" kern="1200" cap="none" spc="0" normalizeH="0" baseline="0" noProof="0" dirty="0">
              <a:ln>
                <a:noFill/>
              </a:ln>
              <a:solidFill>
                <a:srgbClr val="000000"/>
              </a:solidFill>
              <a:effectLst/>
              <a:uLnTx/>
              <a:uFillTx/>
              <a:latin typeface="Helvetica Neue Moyen" charset="0"/>
              <a:ea typeface="+mn-ea"/>
              <a:cs typeface="Helvetica Neue Moyen" charset="0"/>
            </a:endParaRPr>
          </a:p>
        </p:txBody>
      </p:sp>
      <p:sp>
        <p:nvSpPr>
          <p:cNvPr id="11" name="TextBox 13">
            <a:extLst>
              <a:ext uri="{FF2B5EF4-FFF2-40B4-BE49-F238E27FC236}">
                <a16:creationId xmlns:a16="http://schemas.microsoft.com/office/drawing/2014/main" id="{B418E99A-12AD-4B38-BA0D-A88B71489129}"/>
              </a:ext>
            </a:extLst>
          </p:cNvPr>
          <p:cNvSpPr txBox="1"/>
          <p:nvPr/>
        </p:nvSpPr>
        <p:spPr>
          <a:xfrm>
            <a:off x="8531903" y="5071333"/>
            <a:ext cx="2160000" cy="43088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DroneLog</a:t>
            </a:r>
            <a:endParaRPr kumimoji="0" lang="en-US" sz="2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7C316D5B-F102-4DC2-921B-571664F7F730}"/>
              </a:ext>
            </a:extLst>
          </p:cNvPr>
          <p:cNvPicPr>
            <a:picLocks noGrp="1" noChangeAspect="1"/>
          </p:cNvPicPr>
          <p:nvPr>
            <p:ph type="pic" sz="quarter" idx="10"/>
          </p:nvPr>
        </p:nvPicPr>
        <p:blipFill>
          <a:blip r:embed="rId2"/>
          <a:srcRect l="18984" r="18984"/>
          <a:stretch>
            <a:fillRect/>
          </a:stretch>
        </p:blipFill>
        <p:spPr/>
      </p:pic>
      <p:pic>
        <p:nvPicPr>
          <p:cNvPr id="18" name="Bildplatzhalter 17">
            <a:extLst>
              <a:ext uri="{FF2B5EF4-FFF2-40B4-BE49-F238E27FC236}">
                <a16:creationId xmlns:a16="http://schemas.microsoft.com/office/drawing/2014/main" id="{CC756302-098D-4CA8-9F34-33D340FF8869}"/>
              </a:ext>
            </a:extLst>
          </p:cNvPr>
          <p:cNvPicPr>
            <a:picLocks noGrp="1" noChangeAspect="1"/>
          </p:cNvPicPr>
          <p:nvPr>
            <p:ph type="pic" sz="quarter" idx="11"/>
          </p:nvPr>
        </p:nvPicPr>
        <p:blipFill>
          <a:blip r:embed="rId3"/>
          <a:srcRect l="6666" r="6666"/>
          <a:stretch>
            <a:fillRect/>
          </a:stretch>
        </p:blipFill>
        <p:spPr/>
      </p:pic>
    </p:spTree>
    <p:extLst>
      <p:ext uri="{BB962C8B-B14F-4D97-AF65-F5344CB8AC3E}">
        <p14:creationId xmlns:p14="http://schemas.microsoft.com/office/powerpoint/2010/main" val="366010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Popup </a:t>
            </a:r>
            <a:r>
              <a:rPr kumimoji="0" lang="en-US" sz="2000" b="0" i="0" u="none" strike="noStrike" kern="1200" cap="none" spc="0" normalizeH="0" baseline="0" noProof="0" dirty="0" err="1">
                <a:ln>
                  <a:noFill/>
                </a:ln>
                <a:solidFill>
                  <a:srgbClr val="000000"/>
                </a:solidFill>
                <a:effectLst/>
                <a:uLnTx/>
                <a:uFillTx/>
                <a:latin typeface="Helvetica Neue Moyen" charset="0"/>
                <a:ea typeface="+mn-ea"/>
                <a:cs typeface="Helvetica Neue Moyen" charset="0"/>
              </a:rPr>
              <a:t>entfernt</a:t>
            </a:r>
            <a:endParaRPr kumimoji="0" lang="fr-FR"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Popup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existiert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nicht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mehr</a:t>
            </a:r>
            <a:endPar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Klick auf Marker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führt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zur</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Detailseite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des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Fluges</a:t>
            </a:r>
            <a:endPar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endParaRP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4"/>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549E92"/>
                </a:solidFill>
                <a:effectLst/>
                <a:uLnTx/>
                <a:uFillTx/>
                <a:latin typeface="Helvetica Neue Moyen" charset="0"/>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Rote Marker</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Vergangene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an</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549E92"/>
                </a:solidFill>
                <a:effectLst/>
                <a:uLnTx/>
                <a:uFillTx/>
                <a:latin typeface="Helvetica Neue Moyen" charset="0"/>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Helvetica Neue Moyen" charset="0"/>
                <a:ea typeface="+mn-ea"/>
                <a:cs typeface="Helvetica Neue Moyen" charset="0"/>
              </a:rPr>
              <a:t>Blaue</a:t>
            </a:r>
            <a:r>
              <a:rPr kumimoji="0" lang="en-US" sz="2000" b="0" i="0" u="none" strike="noStrike" kern="1200" cap="none" spc="0" normalizeH="0" baseline="0" noProof="0" dirty="0">
                <a:ln>
                  <a:noFill/>
                </a:ln>
                <a:solidFill>
                  <a:srgbClr val="000000"/>
                </a:solidFill>
                <a:effectLst/>
                <a:uLnTx/>
                <a:uFillTx/>
                <a:latin typeface="Helvetica Neue Moyen" charset="0"/>
                <a:ea typeface="+mn-ea"/>
                <a:cs typeface="Helvetica Neue Moyen" charset="0"/>
              </a:rPr>
              <a:t> Marker</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geplante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000000"/>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000000"/>
                </a:solidFill>
                <a:effectLst/>
                <a:uLnTx/>
                <a:uFillTx/>
                <a:latin typeface="Helvetica Neue Normal" charset="0"/>
                <a:ea typeface="+mn-ea"/>
                <a:cs typeface="Helvetica Neue Normal" charset="0"/>
              </a:rPr>
              <a:t> an</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549E92"/>
                </a:solidFill>
                <a:effectLst/>
                <a:uLnTx/>
                <a:uFillTx/>
                <a:latin typeface="Helvetica Neue Moyen" charset="0"/>
                <a:ea typeface="+mn-ea"/>
                <a:cs typeface="+mn-cs"/>
              </a:rPr>
              <a:t>03</a:t>
            </a:r>
          </a:p>
        </p:txBody>
      </p:sp>
      <p:pic>
        <p:nvPicPr>
          <p:cNvPr id="25" name="Bildplatzhalter 24">
            <a:extLst>
              <a:ext uri="{FF2B5EF4-FFF2-40B4-BE49-F238E27FC236}">
                <a16:creationId xmlns:a16="http://schemas.microsoft.com/office/drawing/2014/main" id="{04DD4003-32A5-439E-B4FF-53034AA98C30}"/>
              </a:ext>
            </a:extLst>
          </p:cNvPr>
          <p:cNvPicPr>
            <a:picLocks noGrp="1" noChangeAspect="1"/>
          </p:cNvPicPr>
          <p:nvPr>
            <p:ph type="pic" sz="quarter" idx="10"/>
          </p:nvPr>
        </p:nvPicPr>
        <p:blipFill>
          <a:blip r:embed="rId2"/>
          <a:srcRect t="324" b="324"/>
          <a:stretch>
            <a:fillRect/>
          </a:stretch>
        </p:blipFill>
        <p:spPr/>
      </p:pic>
      <p:pic>
        <p:nvPicPr>
          <p:cNvPr id="39" name="Bildplatzhalter 38">
            <a:extLst>
              <a:ext uri="{FF2B5EF4-FFF2-40B4-BE49-F238E27FC236}">
                <a16:creationId xmlns:a16="http://schemas.microsoft.com/office/drawing/2014/main" id="{25993801-F7E9-473B-B2E0-6252E53E5058}"/>
              </a:ext>
            </a:extLst>
          </p:cNvPr>
          <p:cNvPicPr>
            <a:picLocks noGrp="1" noChangeAspect="1"/>
          </p:cNvPicPr>
          <p:nvPr>
            <p:ph type="pic" sz="quarter" idx="12"/>
          </p:nvPr>
        </p:nvPicPr>
        <p:blipFill>
          <a:blip r:embed="rId3"/>
          <a:srcRect t="1189" b="1189"/>
          <a:stretch>
            <a:fillRect/>
          </a:stretch>
        </p:blipFill>
        <p:spPr/>
      </p:pic>
      <p:pic>
        <p:nvPicPr>
          <p:cNvPr id="43" name="Bildplatzhalter 42">
            <a:extLst>
              <a:ext uri="{FF2B5EF4-FFF2-40B4-BE49-F238E27FC236}">
                <a16:creationId xmlns:a16="http://schemas.microsoft.com/office/drawing/2014/main" id="{C134BCEB-43D5-4038-AD3F-093CE2685567}"/>
              </a:ext>
            </a:extLst>
          </p:cNvPr>
          <p:cNvPicPr>
            <a:picLocks noGrp="1" noChangeAspect="1"/>
          </p:cNvPicPr>
          <p:nvPr>
            <p:ph type="pic" sz="quarter" idx="11"/>
          </p:nvPr>
        </p:nvPicPr>
        <p:blipFill>
          <a:blip r:embed="rId4"/>
          <a:srcRect t="152" b="152"/>
          <a:stretch>
            <a:fillRect/>
          </a:stretch>
        </p:blipFill>
        <p:spPr/>
      </p:pic>
    </p:spTree>
    <p:extLst>
      <p:ext uri="{BB962C8B-B14F-4D97-AF65-F5344CB8AC3E}">
        <p14:creationId xmlns:p14="http://schemas.microsoft.com/office/powerpoint/2010/main" val="202905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09" y="1526618"/>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1565120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70299ACE-7133-4999-9F92-32BC1496C0E1}"/>
              </a:ext>
            </a:extLst>
          </p:cNvPr>
          <p:cNvPicPr>
            <a:picLocks noChangeAspect="1"/>
          </p:cNvPicPr>
          <p:nvPr/>
        </p:nvPicPr>
        <p:blipFill rotWithShape="1">
          <a:blip r:embed="rId2"/>
          <a:srcRect r="82193" b="48040"/>
          <a:stretch/>
        </p:blipFill>
        <p:spPr>
          <a:xfrm>
            <a:off x="6573262" y="813967"/>
            <a:ext cx="4590038" cy="6044033"/>
          </a:xfrm>
          <a:prstGeom prst="rect">
            <a:avLst/>
          </a:prstGeom>
        </p:spPr>
      </p:pic>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73024"/>
            <a:ext cx="1809750" cy="2215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SHOWCASING</a:t>
            </a:r>
            <a:endParaRPr kumimoji="0" lang="fr-FR"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endParaRPr>
          </a:p>
        </p:txBody>
      </p:sp>
      <p:pic>
        <p:nvPicPr>
          <p:cNvPr id="11" name="Grafik 10">
            <a:extLst>
              <a:ext uri="{FF2B5EF4-FFF2-40B4-BE49-F238E27FC236}">
                <a16:creationId xmlns:a16="http://schemas.microsoft.com/office/drawing/2014/main" id="{F4B766B7-D87D-4513-A210-074DD5524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288" y="5259149"/>
            <a:ext cx="3323988" cy="830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Flussdiagramm: Alternativer Prozess 14">
            <a:extLst>
              <a:ext uri="{FF2B5EF4-FFF2-40B4-BE49-F238E27FC236}">
                <a16:creationId xmlns:a16="http://schemas.microsoft.com/office/drawing/2014/main" id="{BC003E38-60DA-4A8A-A353-DD4F8684AD5C}"/>
              </a:ext>
            </a:extLst>
          </p:cNvPr>
          <p:cNvSpPr/>
          <p:nvPr/>
        </p:nvSpPr>
        <p:spPr>
          <a:xfrm>
            <a:off x="1919288" y="3686175"/>
            <a:ext cx="3323988" cy="830997"/>
          </a:xfrm>
          <a:prstGeom prst="flowChartAlternateProcess">
            <a:avLst/>
          </a:prstGeom>
          <a:solidFill>
            <a:srgbClr val="015D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Helvetica Neue Moyen" charset="0"/>
                <a:ea typeface="+mn-ea"/>
                <a:cs typeface="+mn-cs"/>
              </a:rPr>
              <a:t>Farbe</a:t>
            </a:r>
            <a:endParaRPr kumimoji="0" lang="de-DE" sz="2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36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4B177CB-7F2B-40D0-B099-4667BFB9C69A}"/>
              </a:ext>
            </a:extLst>
          </p:cNvPr>
          <p:cNvSpPr/>
          <p:nvPr/>
        </p:nvSpPr>
        <p:spPr>
          <a:xfrm>
            <a:off x="231006" y="509394"/>
            <a:ext cx="7671335" cy="581365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fik 2">
            <a:extLst>
              <a:ext uri="{FF2B5EF4-FFF2-40B4-BE49-F238E27FC236}">
                <a16:creationId xmlns:a16="http://schemas.microsoft.com/office/drawing/2014/main" id="{A96D57A5-6B13-48B0-BCFD-D6046A0AD578}"/>
              </a:ext>
            </a:extLst>
          </p:cNvPr>
          <p:cNvPicPr>
            <a:picLocks noChangeAspect="1"/>
          </p:cNvPicPr>
          <p:nvPr/>
        </p:nvPicPr>
        <p:blipFill rotWithShape="1">
          <a:blip r:embed="rId2">
            <a:extLst>
              <a:ext uri="{28A0092B-C50C-407E-A947-70E740481C1C}">
                <a14:useLocalDpi xmlns:a14="http://schemas.microsoft.com/office/drawing/2010/main" val="0"/>
              </a:ext>
            </a:extLst>
          </a:blip>
          <a:srcRect t="438" b="504"/>
          <a:stretch/>
        </p:blipFill>
        <p:spPr>
          <a:xfrm>
            <a:off x="497489" y="903287"/>
            <a:ext cx="11197021" cy="5025875"/>
          </a:xfrm>
          <a:prstGeom prst="rect">
            <a:avLst/>
          </a:prstGeom>
        </p:spPr>
      </p:pic>
    </p:spTree>
    <p:extLst>
      <p:ext uri="{BB962C8B-B14F-4D97-AF65-F5344CB8AC3E}">
        <p14:creationId xmlns:p14="http://schemas.microsoft.com/office/powerpoint/2010/main" val="3192519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12" y="2399646"/>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354184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549E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507022"/>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a:t>
            </a:r>
            <a:endPar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Hinzufügen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D1D1D"/>
                </a:solidFill>
                <a:effectLst/>
                <a:uLnTx/>
                <a:uFillTx/>
                <a:latin typeface="Helvetica Neue Normal" charset="0"/>
                <a:ea typeface="+mn-ea"/>
                <a:cs typeface="Helvetica Neue Normal" charset="0"/>
              </a:rPr>
              <a:t>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Hauptfunktion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Webseite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plant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bestimmt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welche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ausleihen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will.</a:t>
            </a:r>
          </a:p>
        </p:txBody>
      </p:sp>
      <p:pic>
        <p:nvPicPr>
          <p:cNvPr id="4" name="Grafik 3">
            <a:extLst>
              <a:ext uri="{FF2B5EF4-FFF2-40B4-BE49-F238E27FC236}">
                <a16:creationId xmlns:a16="http://schemas.microsoft.com/office/drawing/2014/main" id="{39D2E0D6-0BBD-4645-872E-0BFDB70EE2FE}"/>
              </a:ext>
            </a:extLst>
          </p:cNvPr>
          <p:cNvPicPr>
            <a:picLocks noChangeAspect="1"/>
          </p:cNvPicPr>
          <p:nvPr/>
        </p:nvPicPr>
        <p:blipFill rotWithShape="1">
          <a:blip r:embed="rId2">
            <a:extLst>
              <a:ext uri="{28A0092B-C50C-407E-A947-70E740481C1C}">
                <a14:useLocalDpi xmlns:a14="http://schemas.microsoft.com/office/drawing/2010/main" val="0"/>
              </a:ext>
            </a:extLst>
          </a:blip>
          <a:srcRect r="16826"/>
          <a:stretch/>
        </p:blipFill>
        <p:spPr>
          <a:xfrm>
            <a:off x="485430" y="1152442"/>
            <a:ext cx="6334470" cy="4346723"/>
          </a:xfrm>
          <a:prstGeom prst="rect">
            <a:avLst/>
          </a:prstGeom>
        </p:spPr>
      </p:pic>
    </p:spTree>
    <p:extLst>
      <p:ext uri="{BB962C8B-B14F-4D97-AF65-F5344CB8AC3E}">
        <p14:creationId xmlns:p14="http://schemas.microsoft.com/office/powerpoint/2010/main" val="336665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0DBA236-D125-4ADA-A1C5-E54115A1AA19}"/>
              </a:ext>
            </a:extLst>
          </p:cNvPr>
          <p:cNvSpPr txBox="1"/>
          <p:nvPr/>
        </p:nvSpPr>
        <p:spPr>
          <a:xfrm>
            <a:off x="9170207" y="4586967"/>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Jonas</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Baur</a:t>
            </a:r>
          </a:p>
        </p:txBody>
      </p:sp>
      <p:sp>
        <p:nvSpPr>
          <p:cNvPr id="42" name="TextBox 41">
            <a:extLst>
              <a:ext uri="{FF2B5EF4-FFF2-40B4-BE49-F238E27FC236}">
                <a16:creationId xmlns:a16="http://schemas.microsoft.com/office/drawing/2014/main" id="{312FD0E6-52D1-4F99-9C72-ADBFD3DEFD82}"/>
              </a:ext>
            </a:extLst>
          </p:cNvPr>
          <p:cNvSpPr txBox="1"/>
          <p:nvPr/>
        </p:nvSpPr>
        <p:spPr>
          <a:xfrm>
            <a:off x="9170207" y="4860201"/>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Datenbank Administrator </a:t>
            </a:r>
          </a:p>
        </p:txBody>
      </p:sp>
      <p:sp>
        <p:nvSpPr>
          <p:cNvPr id="43" name="TextBox 42">
            <a:extLst>
              <a:ext uri="{FF2B5EF4-FFF2-40B4-BE49-F238E27FC236}">
                <a16:creationId xmlns:a16="http://schemas.microsoft.com/office/drawing/2014/main" id="{1F4AEA12-139E-4B6E-9612-E242206D133C}"/>
              </a:ext>
            </a:extLst>
          </p:cNvPr>
          <p:cNvSpPr txBox="1"/>
          <p:nvPr/>
        </p:nvSpPr>
        <p:spPr>
          <a:xfrm>
            <a:off x="5744647" y="3209601"/>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Yannik</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Borges</a:t>
            </a:r>
          </a:p>
        </p:txBody>
      </p:sp>
      <p:sp>
        <p:nvSpPr>
          <p:cNvPr id="44" name="TextBox 43">
            <a:extLst>
              <a:ext uri="{FF2B5EF4-FFF2-40B4-BE49-F238E27FC236}">
                <a16:creationId xmlns:a16="http://schemas.microsoft.com/office/drawing/2014/main" id="{5D02F0AC-3000-42D1-BD61-A2A18BC77054}"/>
              </a:ext>
            </a:extLst>
          </p:cNvPr>
          <p:cNvSpPr txBox="1"/>
          <p:nvPr/>
        </p:nvSpPr>
        <p:spPr>
          <a:xfrm>
            <a:off x="5744646" y="3514401"/>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Frontend Entwickler   </a:t>
            </a:r>
          </a:p>
        </p:txBody>
      </p:sp>
      <p:sp>
        <p:nvSpPr>
          <p:cNvPr id="45" name="TextBox 44">
            <a:extLst>
              <a:ext uri="{FF2B5EF4-FFF2-40B4-BE49-F238E27FC236}">
                <a16:creationId xmlns:a16="http://schemas.microsoft.com/office/drawing/2014/main" id="{2F1EB330-2F0F-4DE2-BF31-59EF3CD607DA}"/>
              </a:ext>
            </a:extLst>
          </p:cNvPr>
          <p:cNvSpPr txBox="1"/>
          <p:nvPr/>
        </p:nvSpPr>
        <p:spPr>
          <a:xfrm>
            <a:off x="9163484" y="3182779"/>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effectLst/>
                <a:uLnTx/>
                <a:uFillTx/>
                <a:latin typeface="Helvetica Neue Moyen" charset="0"/>
                <a:ea typeface="+mn-ea"/>
                <a:cs typeface="Helvetica Neue Fin" charset="0"/>
              </a:rPr>
              <a:t>Thomas</a:t>
            </a:r>
            <a:r>
              <a:rPr kumimoji="0" lang="en-US" sz="1600" u="none" strike="noStrike" kern="1200" cap="none" spc="0" normalizeH="0" baseline="0" noProof="0">
                <a:ln>
                  <a:noFill/>
                </a:ln>
                <a:solidFill>
                  <a:srgbClr val="1D1D1D"/>
                </a:solidFill>
                <a:effectLst/>
                <a:uLnTx/>
                <a:uFillTx/>
                <a:latin typeface="Helvetica Neue Moyen" charset="0"/>
                <a:ea typeface="+mn-ea"/>
                <a:cs typeface="Helvetica Neue Fin" charset="0"/>
              </a:rPr>
              <a:t> </a:t>
            </a:r>
            <a:r>
              <a:rPr kumimoji="0" lang="en-US" sz="1600" u="none" strike="noStrike" kern="1200" cap="none" spc="0" normalizeH="0" baseline="0" noProof="0" err="1">
                <a:ln>
                  <a:noFill/>
                </a:ln>
                <a:solidFill>
                  <a:schemeClr val="accent1"/>
                </a:solidFill>
                <a:effectLst/>
                <a:uLnTx/>
                <a:uFillTx/>
                <a:latin typeface="Helvetica Neue Moyen" charset="0"/>
                <a:ea typeface="+mn-ea"/>
                <a:cs typeface="Helvetica Neue Fin" charset="0"/>
              </a:rPr>
              <a:t>Kammann</a:t>
            </a:r>
            <a:endParaRPr kumimoji="0" lang="en-US" sz="1600" u="none" strike="noStrike" kern="1200" cap="none" spc="0" normalizeH="0" baseline="0" noProof="0">
              <a:ln>
                <a:noFill/>
              </a:ln>
              <a:solidFill>
                <a:schemeClr val="accent1"/>
              </a:solidFill>
              <a:effectLst/>
              <a:uLnTx/>
              <a:uFillTx/>
              <a:latin typeface="Helvetica Neue Moyen" charset="0"/>
              <a:ea typeface="+mn-ea"/>
              <a:cs typeface="Helvetica Neue Fin" charset="0"/>
            </a:endParaRPr>
          </a:p>
        </p:txBody>
      </p:sp>
      <p:sp>
        <p:nvSpPr>
          <p:cNvPr id="46" name="TextBox 45">
            <a:extLst>
              <a:ext uri="{FF2B5EF4-FFF2-40B4-BE49-F238E27FC236}">
                <a16:creationId xmlns:a16="http://schemas.microsoft.com/office/drawing/2014/main" id="{640B308E-EA4D-42FE-B178-4A7B626E5E6E}"/>
              </a:ext>
            </a:extLst>
          </p:cNvPr>
          <p:cNvSpPr txBox="1"/>
          <p:nvPr/>
        </p:nvSpPr>
        <p:spPr>
          <a:xfrm>
            <a:off x="9163484" y="3514401"/>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Backend Entwickler</a:t>
            </a:r>
          </a:p>
        </p:txBody>
      </p:sp>
      <p:sp>
        <p:nvSpPr>
          <p:cNvPr id="47" name="TextBox 46">
            <a:extLst>
              <a:ext uri="{FF2B5EF4-FFF2-40B4-BE49-F238E27FC236}">
                <a16:creationId xmlns:a16="http://schemas.microsoft.com/office/drawing/2014/main" id="{C14A8F6F-5EB5-47DC-A171-26C3E30EE9CB}"/>
              </a:ext>
            </a:extLst>
          </p:cNvPr>
          <p:cNvSpPr txBox="1"/>
          <p:nvPr/>
        </p:nvSpPr>
        <p:spPr>
          <a:xfrm>
            <a:off x="2330886" y="4586968"/>
            <a:ext cx="2325345" cy="246221"/>
          </a:xfrm>
          <a:prstGeom prst="rect">
            <a:avLst/>
          </a:prstGeom>
          <a:noFill/>
          <a:effectLst/>
        </p:spPr>
        <p:txBody>
          <a:bodyPr wrap="square" lIns="0" tIns="0" rIns="0" bIns="0" rtlCol="0" anchor="b">
            <a:spAutoFit/>
          </a:bodyPr>
          <a:lstStyle/>
          <a:p>
            <a:pPr lvl="0">
              <a:defRPr/>
            </a:pPr>
            <a:r>
              <a:rPr lang="de-DE" sz="1600">
                <a:latin typeface="Helvetica Neue Moyen" charset="0"/>
                <a:cs typeface="Helvetica Neue Fin" charset="0"/>
              </a:rPr>
              <a:t>René</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Ebertowski</a:t>
            </a:r>
          </a:p>
        </p:txBody>
      </p:sp>
      <p:sp>
        <p:nvSpPr>
          <p:cNvPr id="48" name="TextBox 47">
            <a:extLst>
              <a:ext uri="{FF2B5EF4-FFF2-40B4-BE49-F238E27FC236}">
                <a16:creationId xmlns:a16="http://schemas.microsoft.com/office/drawing/2014/main" id="{56B48883-C053-401A-8F78-D71E7053676B}"/>
              </a:ext>
            </a:extLst>
          </p:cNvPr>
          <p:cNvSpPr txBox="1"/>
          <p:nvPr/>
        </p:nvSpPr>
        <p:spPr>
          <a:xfrm>
            <a:off x="2330886" y="4891768"/>
            <a:ext cx="2004365" cy="184666"/>
          </a:xfrm>
          <a:prstGeom prst="rect">
            <a:avLst/>
          </a:prstGeom>
          <a:noFill/>
          <a:effectLst/>
        </p:spPr>
        <p:txBody>
          <a:bodyPr wrap="square" lIns="0" tIns="0" rIns="0" bIns="0" rtlCol="0">
            <a:spAutoFit/>
          </a:bodyPr>
          <a:lstStyle/>
          <a:p>
            <a:pPr lvl="0">
              <a:defRPr/>
            </a:pPr>
            <a:r>
              <a:rPr lang="de-DE" sz="1200">
                <a:latin typeface="Helvetica Neue Fin" charset="0"/>
                <a:cs typeface="Helvetica Neue Fin" charset="0"/>
              </a:rPr>
              <a:t>Android Applikation</a:t>
            </a:r>
            <a:endParaRPr kumimoji="0" lang="de-DE" sz="1200" u="none" strike="noStrike" kern="1200" cap="none" spc="0" normalizeH="0" baseline="0">
              <a:ln>
                <a:noFill/>
              </a:ln>
              <a:effectLst/>
              <a:uLnTx/>
              <a:uFillTx/>
              <a:latin typeface="Helvetica Neue Fin" charset="0"/>
              <a:ea typeface="+mn-ea"/>
              <a:cs typeface="Helvetica Neue Fin" charset="0"/>
            </a:endParaRPr>
          </a:p>
        </p:txBody>
      </p:sp>
      <p:sp>
        <p:nvSpPr>
          <p:cNvPr id="49" name="TextBox 48">
            <a:extLst>
              <a:ext uri="{FF2B5EF4-FFF2-40B4-BE49-F238E27FC236}">
                <a16:creationId xmlns:a16="http://schemas.microsoft.com/office/drawing/2014/main" id="{1A416AC9-C3D6-44B4-81F1-5CAA4A7C6DCC}"/>
              </a:ext>
            </a:extLst>
          </p:cNvPr>
          <p:cNvSpPr txBox="1"/>
          <p:nvPr/>
        </p:nvSpPr>
        <p:spPr>
          <a:xfrm>
            <a:off x="2359853" y="3240348"/>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Til</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Hunke</a:t>
            </a:r>
          </a:p>
        </p:txBody>
      </p:sp>
      <p:sp>
        <p:nvSpPr>
          <p:cNvPr id="50" name="TextBox 49">
            <a:extLst>
              <a:ext uri="{FF2B5EF4-FFF2-40B4-BE49-F238E27FC236}">
                <a16:creationId xmlns:a16="http://schemas.microsoft.com/office/drawing/2014/main" id="{44398CCD-F635-4C8F-AA2C-9A7A71714C65}"/>
              </a:ext>
            </a:extLst>
          </p:cNvPr>
          <p:cNvSpPr txBox="1"/>
          <p:nvPr/>
        </p:nvSpPr>
        <p:spPr>
          <a:xfrm>
            <a:off x="2359852" y="3545148"/>
            <a:ext cx="2283732" cy="184666"/>
          </a:xfrm>
          <a:prstGeom prst="rect">
            <a:avLst/>
          </a:prstGeom>
          <a:noFill/>
          <a:effectLst/>
        </p:spPr>
        <p:txBody>
          <a:bodyPr wrap="square" lIns="0" tIns="0" rIns="0" bIns="0" rtlCol="0">
            <a:spAutoFit/>
          </a:bodyPr>
          <a:lstStyle/>
          <a:p>
            <a:pPr>
              <a:defRPr/>
            </a:pPr>
            <a:r>
              <a:rPr lang="de-DE" sz="1200">
                <a:latin typeface="Helvetica Neue Fin" charset="0"/>
                <a:cs typeface="Helvetica Neue Fin" charset="0"/>
              </a:rPr>
              <a:t>Frontend Entwickler</a:t>
            </a:r>
            <a:r>
              <a:rPr kumimoji="0" lang="de-DE" sz="1200" u="none" strike="noStrike" kern="1200" cap="none" spc="0" normalizeH="0" baseline="0">
                <a:ln>
                  <a:noFill/>
                </a:ln>
                <a:effectLst/>
                <a:uLnTx/>
                <a:uFillTx/>
                <a:latin typeface="Helvetica Neue Fin" charset="0"/>
                <a:ea typeface="+mn-ea"/>
                <a:cs typeface="Helvetica Neue Fin" charset="0"/>
              </a:rPr>
              <a:t> </a:t>
            </a:r>
          </a:p>
        </p:txBody>
      </p:sp>
      <p:sp>
        <p:nvSpPr>
          <p:cNvPr id="51" name="TextBox 50">
            <a:extLst>
              <a:ext uri="{FF2B5EF4-FFF2-40B4-BE49-F238E27FC236}">
                <a16:creationId xmlns:a16="http://schemas.microsoft.com/office/drawing/2014/main" id="{B05211AD-57AC-4360-8D40-7F5AA8D3D839}"/>
              </a:ext>
            </a:extLst>
          </p:cNvPr>
          <p:cNvSpPr txBox="1"/>
          <p:nvPr/>
        </p:nvSpPr>
        <p:spPr>
          <a:xfrm>
            <a:off x="5744647" y="4586968"/>
            <a:ext cx="2283732"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u="none" strike="noStrike" kern="1200" cap="none" spc="0" normalizeH="0" baseline="0">
                <a:ln>
                  <a:noFill/>
                </a:ln>
                <a:effectLst/>
                <a:uLnTx/>
                <a:uFillTx/>
                <a:latin typeface="Helvetica Neue Moyen" charset="0"/>
                <a:ea typeface="+mn-ea"/>
                <a:cs typeface="Helvetica Neue Fin" charset="0"/>
              </a:rPr>
              <a:t>Henrik</a:t>
            </a:r>
            <a:r>
              <a:rPr kumimoji="0" lang="de-DE" sz="1600" u="none" strike="noStrike" kern="1200" cap="none" spc="0" normalizeH="0" baseline="0">
                <a:ln>
                  <a:noFill/>
                </a:ln>
                <a:solidFill>
                  <a:srgbClr val="1D1D1D"/>
                </a:solidFill>
                <a:effectLst/>
                <a:uLnTx/>
                <a:uFillTx/>
                <a:latin typeface="Helvetica Neue Moyen" charset="0"/>
                <a:ea typeface="+mn-ea"/>
                <a:cs typeface="Helvetica Neue Fin" charset="0"/>
              </a:rPr>
              <a:t> </a:t>
            </a:r>
            <a:r>
              <a:rPr kumimoji="0" lang="de-DE" sz="1600" u="none" strike="noStrike" kern="1200" cap="none" spc="0" normalizeH="0" baseline="0">
                <a:ln>
                  <a:noFill/>
                </a:ln>
                <a:solidFill>
                  <a:schemeClr val="accent1"/>
                </a:solidFill>
                <a:effectLst/>
                <a:uLnTx/>
                <a:uFillTx/>
                <a:latin typeface="Helvetica Neue Moyen" charset="0"/>
                <a:ea typeface="+mn-ea"/>
                <a:cs typeface="Helvetica Neue Fin" charset="0"/>
              </a:rPr>
              <a:t>Kother</a:t>
            </a:r>
          </a:p>
        </p:txBody>
      </p:sp>
      <p:sp>
        <p:nvSpPr>
          <p:cNvPr id="52" name="TextBox 51">
            <a:extLst>
              <a:ext uri="{FF2B5EF4-FFF2-40B4-BE49-F238E27FC236}">
                <a16:creationId xmlns:a16="http://schemas.microsoft.com/office/drawing/2014/main" id="{07443324-8DA5-4CCF-9F2D-C08674D2042D}"/>
              </a:ext>
            </a:extLst>
          </p:cNvPr>
          <p:cNvSpPr txBox="1"/>
          <p:nvPr/>
        </p:nvSpPr>
        <p:spPr>
          <a:xfrm>
            <a:off x="5744646" y="4891768"/>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a:ln>
                  <a:noFill/>
                </a:ln>
                <a:effectLst/>
                <a:uLnTx/>
                <a:uFillTx/>
                <a:latin typeface="Helvetica Neue Fin" charset="0"/>
                <a:ea typeface="+mn-ea"/>
                <a:cs typeface="Helvetica Neue Fin" charset="0"/>
              </a:rPr>
              <a:t>Android Applikation </a:t>
            </a:r>
          </a:p>
        </p:txBody>
      </p:sp>
      <p:sp>
        <p:nvSpPr>
          <p:cNvPr id="31" name="TextBox 127">
            <a:extLst>
              <a:ext uri="{FF2B5EF4-FFF2-40B4-BE49-F238E27FC236}">
                <a16:creationId xmlns:a16="http://schemas.microsoft.com/office/drawing/2014/main" id="{54DD2FF6-6858-4BA2-B1F5-F6A75CE407C0}"/>
              </a:ext>
            </a:extLst>
          </p:cNvPr>
          <p:cNvSpPr txBox="1"/>
          <p:nvPr/>
        </p:nvSpPr>
        <p:spPr>
          <a:xfrm>
            <a:off x="1343025" y="1175409"/>
            <a:ext cx="3680559" cy="664797"/>
          </a:xfrm>
          <a:prstGeom prst="rect">
            <a:avLst/>
          </a:prstGeom>
          <a:noFill/>
        </p:spPr>
        <p:txBody>
          <a:bodyPr wrap="none" lIns="0" tIns="0" rIns="0" bIns="0" rtlCol="0">
            <a:spAutoFit/>
          </a:bodyPr>
          <a:lstStyle/>
          <a:p>
            <a:pPr lvl="0">
              <a:lnSpc>
                <a:spcPct val="80000"/>
              </a:lnSpc>
              <a:defRPr/>
            </a:pPr>
            <a:r>
              <a:rPr lang="en-US" sz="5400">
                <a:latin typeface="Helvetica Neue Moyen" charset="0"/>
                <a:ea typeface="Helvetica Neue Normal" charset="0"/>
                <a:cs typeface="Helvetica Neue Normal" charset="0"/>
              </a:rPr>
              <a:t>Unser Team</a:t>
            </a:r>
          </a:p>
        </p:txBody>
      </p:sp>
      <p:sp>
        <p:nvSpPr>
          <p:cNvPr id="32" name="TextBox 128">
            <a:extLst>
              <a:ext uri="{FF2B5EF4-FFF2-40B4-BE49-F238E27FC236}">
                <a16:creationId xmlns:a16="http://schemas.microsoft.com/office/drawing/2014/main" id="{5E328A97-2CD6-4720-860E-480EB2C148BB}"/>
              </a:ext>
            </a:extLst>
          </p:cNvPr>
          <p:cNvSpPr txBox="1"/>
          <p:nvPr/>
        </p:nvSpPr>
        <p:spPr>
          <a:xfrm>
            <a:off x="1359599" y="800100"/>
            <a:ext cx="654025"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Helvetica Neue Moyen" charset="0"/>
                <a:cs typeface="Helvetica Neue Normal" charset="0"/>
              </a:rPr>
              <a:t>#People</a:t>
            </a:r>
          </a:p>
        </p:txBody>
      </p:sp>
      <p:pic>
        <p:nvPicPr>
          <p:cNvPr id="5" name="Bildplatzhalter 4">
            <a:extLst>
              <a:ext uri="{FF2B5EF4-FFF2-40B4-BE49-F238E27FC236}">
                <a16:creationId xmlns:a16="http://schemas.microsoft.com/office/drawing/2014/main" id="{7F4FA402-F961-9F42-9737-1072C0A41857}"/>
              </a:ext>
            </a:extLst>
          </p:cNvPr>
          <p:cNvPicPr>
            <a:picLocks noGrp="1" noChangeAspect="1"/>
          </p:cNvPicPr>
          <p:nvPr>
            <p:ph type="pic" sz="quarter" idx="16"/>
          </p:nvPr>
        </p:nvPicPr>
        <p:blipFill>
          <a:blip r:embed="rId2"/>
          <a:srcRect l="1651" r="1651"/>
          <a:stretch>
            <a:fillRect/>
          </a:stretch>
        </p:blipFill>
        <p:spPr>
          <a:xfrm>
            <a:off x="8130135" y="4397214"/>
            <a:ext cx="872827" cy="871943"/>
          </a:xfrm>
        </p:spPr>
      </p:pic>
      <p:pic>
        <p:nvPicPr>
          <p:cNvPr id="10" name="Bildplatzhalter 9">
            <a:extLst>
              <a:ext uri="{FF2B5EF4-FFF2-40B4-BE49-F238E27FC236}">
                <a16:creationId xmlns:a16="http://schemas.microsoft.com/office/drawing/2014/main" id="{557D32DE-2EA0-094A-9C94-CF186B812435}"/>
              </a:ext>
            </a:extLst>
          </p:cNvPr>
          <p:cNvPicPr>
            <a:picLocks noGrp="1" noChangeAspect="1"/>
          </p:cNvPicPr>
          <p:nvPr>
            <p:ph type="pic" sz="quarter" idx="18"/>
          </p:nvPr>
        </p:nvPicPr>
        <p:blipFill>
          <a:blip r:embed="rId3"/>
          <a:srcRect/>
          <a:stretch>
            <a:fillRect/>
          </a:stretch>
        </p:blipFill>
        <p:spPr>
          <a:xfrm>
            <a:off x="8130135" y="2993028"/>
            <a:ext cx="872827" cy="871943"/>
          </a:xfrm>
        </p:spPr>
      </p:pic>
      <p:pic>
        <p:nvPicPr>
          <p:cNvPr id="18" name="Bildplatzhalter 17">
            <a:extLst>
              <a:ext uri="{FF2B5EF4-FFF2-40B4-BE49-F238E27FC236}">
                <a16:creationId xmlns:a16="http://schemas.microsoft.com/office/drawing/2014/main" id="{3FCC422A-0A76-1845-87D0-ACCE9C8E03CE}"/>
              </a:ext>
            </a:extLst>
          </p:cNvPr>
          <p:cNvPicPr>
            <a:picLocks noGrp="1" noChangeAspect="1"/>
          </p:cNvPicPr>
          <p:nvPr>
            <p:ph type="pic" sz="quarter" idx="20"/>
          </p:nvPr>
        </p:nvPicPr>
        <p:blipFill>
          <a:blip r:embed="rId4"/>
          <a:srcRect t="2686" b="2686"/>
          <a:stretch>
            <a:fillRect/>
          </a:stretch>
        </p:blipFill>
        <p:spPr>
          <a:xfrm>
            <a:off x="4714023" y="4397216"/>
            <a:ext cx="872827" cy="871943"/>
          </a:xfrm>
        </p:spPr>
      </p:pic>
      <p:pic>
        <p:nvPicPr>
          <p:cNvPr id="27" name="Bildplatzhalter 26">
            <a:extLst>
              <a:ext uri="{FF2B5EF4-FFF2-40B4-BE49-F238E27FC236}">
                <a16:creationId xmlns:a16="http://schemas.microsoft.com/office/drawing/2014/main" id="{EDDC46D9-358D-D749-902A-22D09A5F15A4}"/>
              </a:ext>
            </a:extLst>
          </p:cNvPr>
          <p:cNvPicPr>
            <a:picLocks noGrp="1" noChangeAspect="1"/>
          </p:cNvPicPr>
          <p:nvPr>
            <p:ph type="pic" sz="quarter" idx="19"/>
          </p:nvPr>
        </p:nvPicPr>
        <p:blipFill>
          <a:blip r:embed="rId5"/>
          <a:srcRect t="14108" b="14108"/>
          <a:stretch>
            <a:fillRect/>
          </a:stretch>
        </p:blipFill>
        <p:spPr>
          <a:xfrm>
            <a:off x="1359599" y="4397215"/>
            <a:ext cx="872827" cy="871943"/>
          </a:xfrm>
        </p:spPr>
      </p:pic>
      <p:pic>
        <p:nvPicPr>
          <p:cNvPr id="33" name="Bildplatzhalter 32">
            <a:extLst>
              <a:ext uri="{FF2B5EF4-FFF2-40B4-BE49-F238E27FC236}">
                <a16:creationId xmlns:a16="http://schemas.microsoft.com/office/drawing/2014/main" id="{EA40639B-8A29-F24D-A6D5-BF5E45134018}"/>
              </a:ext>
            </a:extLst>
          </p:cNvPr>
          <p:cNvPicPr>
            <a:picLocks noGrp="1" noChangeAspect="1"/>
          </p:cNvPicPr>
          <p:nvPr>
            <p:ph type="pic" sz="quarter" idx="17"/>
          </p:nvPr>
        </p:nvPicPr>
        <p:blipFill>
          <a:blip r:embed="rId6"/>
          <a:srcRect t="12453" b="12453"/>
          <a:stretch>
            <a:fillRect/>
          </a:stretch>
        </p:blipFill>
        <p:spPr>
          <a:xfrm>
            <a:off x="4711297" y="2993028"/>
            <a:ext cx="872827" cy="871943"/>
          </a:xfrm>
        </p:spPr>
      </p:pic>
      <p:pic>
        <p:nvPicPr>
          <p:cNvPr id="37" name="Bildplatzhalter 36">
            <a:extLst>
              <a:ext uri="{FF2B5EF4-FFF2-40B4-BE49-F238E27FC236}">
                <a16:creationId xmlns:a16="http://schemas.microsoft.com/office/drawing/2014/main" id="{83D4F0F2-7DED-F04E-BB79-38CE9239A848}"/>
              </a:ext>
            </a:extLst>
          </p:cNvPr>
          <p:cNvPicPr>
            <a:picLocks noGrp="1" noChangeAspect="1"/>
          </p:cNvPicPr>
          <p:nvPr>
            <p:ph type="pic" sz="quarter" idx="21"/>
          </p:nvPr>
        </p:nvPicPr>
        <p:blipFill>
          <a:blip r:embed="rId7"/>
          <a:srcRect l="8761" r="8761"/>
          <a:stretch>
            <a:fillRect/>
          </a:stretch>
        </p:blipFill>
        <p:spPr>
          <a:xfrm>
            <a:off x="1359421" y="2990015"/>
            <a:ext cx="872827" cy="871943"/>
          </a:xfrm>
        </p:spPr>
      </p:pic>
    </p:spTree>
    <p:extLst>
      <p:ext uri="{BB962C8B-B14F-4D97-AF65-F5344CB8AC3E}">
        <p14:creationId xmlns:p14="http://schemas.microsoft.com/office/powerpoint/2010/main" val="154964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Übersicht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alle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schon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getätigt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hat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noch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fliegen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wird</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An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farblichen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Markierung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erkennt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ob</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schon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vergangen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ist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oder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noch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bevor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steht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a:t>
            </a:r>
            <a:endPar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Übersicht</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11" name="Grafik 10">
            <a:extLst>
              <a:ext uri="{FF2B5EF4-FFF2-40B4-BE49-F238E27FC236}">
                <a16:creationId xmlns:a16="http://schemas.microsoft.com/office/drawing/2014/main" id="{323E9498-5E82-42D2-B1F5-52CDE5152A7C}"/>
              </a:ext>
            </a:extLst>
          </p:cNvPr>
          <p:cNvPicPr>
            <a:picLocks noChangeAspect="1"/>
          </p:cNvPicPr>
          <p:nvPr/>
        </p:nvPicPr>
        <p:blipFill>
          <a:blip r:embed="rId2"/>
          <a:stretch>
            <a:fillRect/>
          </a:stretch>
        </p:blipFill>
        <p:spPr>
          <a:xfrm>
            <a:off x="5229225" y="1918948"/>
            <a:ext cx="6762750" cy="3603464"/>
          </a:xfrm>
          <a:prstGeom prst="rect">
            <a:avLst/>
          </a:prstGeom>
        </p:spPr>
      </p:pic>
    </p:spTree>
    <p:extLst>
      <p:ext uri="{BB962C8B-B14F-4D97-AF65-F5344CB8AC3E}">
        <p14:creationId xmlns:p14="http://schemas.microsoft.com/office/powerpoint/2010/main" val="429415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DE0F2C1E-1D55-4693-B96E-694624CC5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28" y="552450"/>
            <a:ext cx="9854877" cy="5805662"/>
          </a:xfrm>
          <a:prstGeom prst="rect">
            <a:avLst/>
          </a:prstGeom>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521700" y="1731259"/>
            <a:ext cx="3243172" cy="324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Alle</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Informationen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auf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Blick</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Hier</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kann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man nun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auch</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die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Checklisten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abarbeiten</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09115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Drohnen</a:t>
            </a:r>
            <a:r>
              <a:rPr kumimoji="0" lang="en-US"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rPr>
              <a:t> und </a:t>
            </a: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Akkus</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242" y="3272674"/>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316795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549E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096679"/>
            <a:ext cx="3500437" cy="747897"/>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2167564"/>
            <a:ext cx="3500437"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trägt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das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Unternehmen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es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besitzt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dann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von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usern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ausgeliehen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warden.</a:t>
            </a:r>
          </a:p>
        </p:txBody>
      </p:sp>
      <p:pic>
        <p:nvPicPr>
          <p:cNvPr id="5" name="Grafik 4">
            <a:extLst>
              <a:ext uri="{FF2B5EF4-FFF2-40B4-BE49-F238E27FC236}">
                <a16:creationId xmlns:a16="http://schemas.microsoft.com/office/drawing/2014/main" id="{7A101CAE-3F16-4450-9D3D-7AF139A4D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90" y="413490"/>
            <a:ext cx="4757420" cy="2550895"/>
          </a:xfrm>
          <a:prstGeom prst="rect">
            <a:avLst/>
          </a:prstGeom>
        </p:spPr>
      </p:pic>
      <p:pic>
        <p:nvPicPr>
          <p:cNvPr id="7" name="Grafik 6">
            <a:extLst>
              <a:ext uri="{FF2B5EF4-FFF2-40B4-BE49-F238E27FC236}">
                <a16:creationId xmlns:a16="http://schemas.microsoft.com/office/drawing/2014/main" id="{35E6AC94-614E-4A13-8452-C86C3A688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866" y="3952003"/>
            <a:ext cx="5307962" cy="2245677"/>
          </a:xfrm>
          <a:prstGeom prst="rect">
            <a:avLst/>
          </a:prstGeom>
        </p:spPr>
      </p:pic>
      <p:pic>
        <p:nvPicPr>
          <p:cNvPr id="11" name="Grafik 10">
            <a:extLst>
              <a:ext uri="{FF2B5EF4-FFF2-40B4-BE49-F238E27FC236}">
                <a16:creationId xmlns:a16="http://schemas.microsoft.com/office/drawing/2014/main" id="{C25CCAC4-CFB9-4500-B8E9-04E139065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2" y="3250150"/>
            <a:ext cx="5285976" cy="2673584"/>
          </a:xfrm>
          <a:prstGeom prst="rect">
            <a:avLst/>
          </a:prstGeom>
        </p:spPr>
      </p:pic>
    </p:spTree>
    <p:extLst>
      <p:ext uri="{BB962C8B-B14F-4D97-AF65-F5344CB8AC3E}">
        <p14:creationId xmlns:p14="http://schemas.microsoft.com/office/powerpoint/2010/main" val="309490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836506" y="2620905"/>
            <a:ext cx="3500437"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Da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Unternehmen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begrenzte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Zahl</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Akkus</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hat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werden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Views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verwaltet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p:txBody>
      </p:sp>
      <p:sp>
        <p:nvSpPr>
          <p:cNvPr id="8" name="TextBox 7">
            <a:extLst>
              <a:ext uri="{FF2B5EF4-FFF2-40B4-BE49-F238E27FC236}">
                <a16:creationId xmlns:a16="http://schemas.microsoft.com/office/drawing/2014/main" id="{D1210205-0CE3-4629-BBFF-F94D6AB2701D}"/>
              </a:ext>
            </a:extLst>
          </p:cNvPr>
          <p:cNvSpPr txBox="1"/>
          <p:nvPr/>
        </p:nvSpPr>
        <p:spPr>
          <a:xfrm>
            <a:off x="836506" y="1482223"/>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Akkus</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3" name="Grafik 2">
            <a:extLst>
              <a:ext uri="{FF2B5EF4-FFF2-40B4-BE49-F238E27FC236}">
                <a16:creationId xmlns:a16="http://schemas.microsoft.com/office/drawing/2014/main" id="{5A8F93D6-E313-41C4-B3D7-D19EA98EB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315" y="206401"/>
            <a:ext cx="4450080" cy="2279310"/>
          </a:xfrm>
          <a:prstGeom prst="rect">
            <a:avLst/>
          </a:prstGeom>
        </p:spPr>
      </p:pic>
      <p:pic>
        <p:nvPicPr>
          <p:cNvPr id="6" name="Grafik 5">
            <a:extLst>
              <a:ext uri="{FF2B5EF4-FFF2-40B4-BE49-F238E27FC236}">
                <a16:creationId xmlns:a16="http://schemas.microsoft.com/office/drawing/2014/main" id="{4C914BD9-8982-40B2-B989-36E720B48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06" y="4733129"/>
            <a:ext cx="5127415" cy="1285296"/>
          </a:xfrm>
          <a:prstGeom prst="rect">
            <a:avLst/>
          </a:prstGeom>
        </p:spPr>
      </p:pic>
      <p:pic>
        <p:nvPicPr>
          <p:cNvPr id="9" name="Grafik 8">
            <a:extLst>
              <a:ext uri="{FF2B5EF4-FFF2-40B4-BE49-F238E27FC236}">
                <a16:creationId xmlns:a16="http://schemas.microsoft.com/office/drawing/2014/main" id="{0C9168E9-4A84-4C22-BE13-E2094B12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155" y="3157815"/>
            <a:ext cx="4602480" cy="2303293"/>
          </a:xfrm>
          <a:prstGeom prst="rect">
            <a:avLst/>
          </a:prstGeom>
        </p:spPr>
      </p:pic>
    </p:spTree>
    <p:extLst>
      <p:ext uri="{BB962C8B-B14F-4D97-AF65-F5344CB8AC3E}">
        <p14:creationId xmlns:p14="http://schemas.microsoft.com/office/powerpoint/2010/main" val="248215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Nutzerverwaltung</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15" y="4165090"/>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147311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536FB-0F08-4C6D-8B8E-9403CCF7E7F0}"/>
              </a:ext>
            </a:extLst>
          </p:cNvPr>
          <p:cNvSpPr/>
          <p:nvPr/>
        </p:nvSpPr>
        <p:spPr>
          <a:xfrm>
            <a:off x="8467726" y="0"/>
            <a:ext cx="37242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026" name="Picture 2" descr="https://cdn.discordapp.com/attachments/307991742211293194/564507400741322752/ChecklistDetails2.PNG">
            <a:extLst>
              <a:ext uri="{FF2B5EF4-FFF2-40B4-BE49-F238E27FC236}">
                <a16:creationId xmlns:a16="http://schemas.microsoft.com/office/drawing/2014/main" id="{78D7ABF8-1DD5-48E6-B148-8A6BE27C2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68" y="3856771"/>
            <a:ext cx="4476748" cy="28588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a:extLst>
              <a:ext uri="{FF2B5EF4-FFF2-40B4-BE49-F238E27FC236}">
                <a16:creationId xmlns:a16="http://schemas.microsoft.com/office/drawing/2014/main" id="{A95546C1-E5DB-4358-90E7-30324E764CE9}"/>
              </a:ext>
            </a:extLst>
          </p:cNvPr>
          <p:cNvSpPr txBox="1"/>
          <p:nvPr/>
        </p:nvSpPr>
        <p:spPr>
          <a:xfrm>
            <a:off x="502446" y="451079"/>
            <a:ext cx="3724274"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1028" name="Picture 4" descr="https://cdn.discordapp.com/attachments/307991742211293194/564509257144205332/Elementdetails.PNG">
            <a:extLst>
              <a:ext uri="{FF2B5EF4-FFF2-40B4-BE49-F238E27FC236}">
                <a16:creationId xmlns:a16="http://schemas.microsoft.com/office/drawing/2014/main" id="{4E75ABAE-9D5B-4429-B376-A73676777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698" y="476819"/>
            <a:ext cx="5124450" cy="24108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discordapp.com/attachments/307991742211293194/564509299716653077/Checklisten2.PNG">
            <a:extLst>
              <a:ext uri="{FF2B5EF4-FFF2-40B4-BE49-F238E27FC236}">
                <a16:creationId xmlns:a16="http://schemas.microsoft.com/office/drawing/2014/main" id="{7D2B02A0-345D-4D7E-BAA2-9A55B3A63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9" y="2218882"/>
            <a:ext cx="5062057" cy="3275778"/>
          </a:xfrm>
          <a:prstGeom prst="rect">
            <a:avLst/>
          </a:prstGeom>
          <a:noFill/>
          <a:extLst>
            <a:ext uri="{909E8E84-426E-40DD-AFC4-6F175D3DCCD1}">
              <a14:hiddenFill xmlns:a14="http://schemas.microsoft.com/office/drawing/2010/main">
                <a:solidFill>
                  <a:srgbClr val="FFFFFF"/>
                </a:solidFill>
              </a14:hiddenFill>
            </a:ext>
          </a:extLst>
        </p:spPr>
      </p:pic>
      <p:sp>
        <p:nvSpPr>
          <p:cNvPr id="12" name="Pfeil: gebogen 11">
            <a:extLst>
              <a:ext uri="{FF2B5EF4-FFF2-40B4-BE49-F238E27FC236}">
                <a16:creationId xmlns:a16="http://schemas.microsoft.com/office/drawing/2014/main" id="{6270FFEC-A288-450F-A266-22A1DAAFB66E}"/>
              </a:ext>
            </a:extLst>
          </p:cNvPr>
          <p:cNvSpPr/>
          <p:nvPr/>
        </p:nvSpPr>
        <p:spPr>
          <a:xfrm>
            <a:off x="4610100" y="926968"/>
            <a:ext cx="985837" cy="835157"/>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 name="Pfeil: gebogen 13">
            <a:extLst>
              <a:ext uri="{FF2B5EF4-FFF2-40B4-BE49-F238E27FC236}">
                <a16:creationId xmlns:a16="http://schemas.microsoft.com/office/drawing/2014/main" id="{E86903D4-A98B-4BFF-98C5-146171E714EC}"/>
              </a:ext>
            </a:extLst>
          </p:cNvPr>
          <p:cNvSpPr/>
          <p:nvPr/>
        </p:nvSpPr>
        <p:spPr>
          <a:xfrm flipV="1">
            <a:off x="4776789" y="5743575"/>
            <a:ext cx="1228723" cy="835157"/>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 name="Pfeil: nach oben und unten 18">
            <a:extLst>
              <a:ext uri="{FF2B5EF4-FFF2-40B4-BE49-F238E27FC236}">
                <a16:creationId xmlns:a16="http://schemas.microsoft.com/office/drawing/2014/main" id="{DB90AE59-66A4-409D-BDAD-68EC5B323850}"/>
              </a:ext>
            </a:extLst>
          </p:cNvPr>
          <p:cNvSpPr/>
          <p:nvPr/>
        </p:nvSpPr>
        <p:spPr>
          <a:xfrm>
            <a:off x="7210425" y="3105150"/>
            <a:ext cx="428625" cy="609211"/>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018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5" y="239964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4" y="15266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Design Choices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Checklisten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376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rPr>
              <a:t>User </a:t>
            </a:r>
            <a:r>
              <a:rPr kumimoji="0" lang="en-US" sz="2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Verwaltung</a:t>
            </a:r>
            <a:endParaRPr kumimoji="0" lang="fr-FR" sz="2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4"/>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Drohnen+Akkus</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115" y="5039699"/>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Unsere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Design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Entscheidungen</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Flüge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anlegen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und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bearbeiten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Bestand</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verwaltung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Checklisten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Erstellung</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Für</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Admins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9" name="Bildplatzhalter 18">
            <a:extLst>
              <a:ext uri="{FF2B5EF4-FFF2-40B4-BE49-F238E27FC236}">
                <a16:creationId xmlns:a16="http://schemas.microsoft.com/office/drawing/2014/main" id="{F4C1520D-89F4-4CE2-91DB-A82C3CAE7A1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856" b="11856"/>
          <a:stretch>
            <a:fillRect/>
          </a:stretch>
        </p:blipFill>
        <p:spPr>
          <a:xfrm>
            <a:off x="5316538" y="806450"/>
            <a:ext cx="6875462" cy="5245100"/>
          </a:xfrm>
          <a:prstGeom prst="rect">
            <a:avLst/>
          </a:prstGeom>
        </p:spPr>
      </p:pic>
    </p:spTree>
    <p:extLst>
      <p:ext uri="{BB962C8B-B14F-4D97-AF65-F5344CB8AC3E}">
        <p14:creationId xmlns:p14="http://schemas.microsoft.com/office/powerpoint/2010/main" val="384040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Übersicht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alle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User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System.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Durch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farbliche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Markierung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man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Überblick</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Rollen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Aktivität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User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Verwaltung</a:t>
            </a: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3" name="Grafik 2">
            <a:extLst>
              <a:ext uri="{FF2B5EF4-FFF2-40B4-BE49-F238E27FC236}">
                <a16:creationId xmlns:a16="http://schemas.microsoft.com/office/drawing/2014/main" id="{7850BC01-2B9F-462F-B7DB-DC9BC130E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089" y="1192467"/>
            <a:ext cx="6316239" cy="4473066"/>
          </a:xfrm>
          <a:prstGeom prst="rect">
            <a:avLst/>
          </a:prstGeom>
        </p:spPr>
      </p:pic>
    </p:spTree>
    <p:extLst>
      <p:ext uri="{BB962C8B-B14F-4D97-AF65-F5344CB8AC3E}">
        <p14:creationId xmlns:p14="http://schemas.microsoft.com/office/powerpoint/2010/main" val="97232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549E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507022"/>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User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Ansichten</a:t>
            </a:r>
            <a:endPar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2428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Hier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können</a:t>
            </a:r>
            <a:r>
              <a:rPr kumimoji="0" lang="en-US" sz="1200" b="0" i="0" u="none" strike="noStrike" kern="1200" cap="none" spc="0" normalizeH="0" baseline="0" noProof="0">
                <a:ln>
                  <a:noFill/>
                </a:ln>
                <a:solidFill>
                  <a:srgbClr val="1D1D1D"/>
                </a:solidFill>
                <a:effectLst/>
                <a:uLnTx/>
                <a:uFillTx/>
                <a:latin typeface="Helvetica Neue Normal" charset="0"/>
                <a:ea typeface="+mn-ea"/>
                <a:cs typeface="Helvetica Neue Normal" charset="0"/>
              </a:rPr>
              <a:t> Admins </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User und Profile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verwalten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p:txBody>
      </p:sp>
      <p:pic>
        <p:nvPicPr>
          <p:cNvPr id="5" name="Grafik 4">
            <a:extLst>
              <a:ext uri="{FF2B5EF4-FFF2-40B4-BE49-F238E27FC236}">
                <a16:creationId xmlns:a16="http://schemas.microsoft.com/office/drawing/2014/main" id="{EBE9CB65-F864-467C-9E23-F6045A267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120" y="4445613"/>
            <a:ext cx="7384836" cy="2040634"/>
          </a:xfrm>
          <a:prstGeom prst="rect">
            <a:avLst/>
          </a:prstGeom>
        </p:spPr>
      </p:pic>
      <p:pic>
        <p:nvPicPr>
          <p:cNvPr id="7" name="Grafik 6">
            <a:extLst>
              <a:ext uri="{FF2B5EF4-FFF2-40B4-BE49-F238E27FC236}">
                <a16:creationId xmlns:a16="http://schemas.microsoft.com/office/drawing/2014/main" id="{ECF5E348-0146-4BFF-85BC-D9713B39E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38" y="791376"/>
            <a:ext cx="5475942" cy="2996066"/>
          </a:xfrm>
          <a:prstGeom prst="rect">
            <a:avLst/>
          </a:prstGeom>
        </p:spPr>
      </p:pic>
    </p:spTree>
    <p:extLst>
      <p:ext uri="{BB962C8B-B14F-4D97-AF65-F5344CB8AC3E}">
        <p14:creationId xmlns:p14="http://schemas.microsoft.com/office/powerpoint/2010/main" val="270650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822518" cy="1706236"/>
            <a:chOff x="7042876" y="4600420"/>
            <a:chExt cx="1822518"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a:ln>
                  <a:noFill/>
                </a:ln>
                <a:solidFill>
                  <a:prstClr val="white"/>
                </a:solidFill>
                <a:effectLst/>
                <a:uLnTx/>
                <a:uFillTx/>
                <a:latin typeface="Helvetica Neue Fin"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1981560"/>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1D1D1D"/>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568E8F98-786E-47F3-8CDB-5B2420E8C55B}"/>
                </a:ext>
              </a:extLst>
            </p:cNvPr>
            <p:cNvSpPr txBox="1"/>
            <p:nvPr/>
          </p:nvSpPr>
          <p:spPr>
            <a:xfrm>
              <a:off x="7410161" y="5353213"/>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100+</a:t>
              </a:r>
            </a:p>
          </p:txBody>
        </p:sp>
        <p:sp>
          <p:nvSpPr>
            <p:cNvPr id="13" name="TextBox 12">
              <a:extLst>
                <a:ext uri="{FF2B5EF4-FFF2-40B4-BE49-F238E27FC236}">
                  <a16:creationId xmlns:a16="http://schemas.microsoft.com/office/drawing/2014/main" id="{CA270BDB-54CC-435A-9347-9048DC0867DF}"/>
                </a:ext>
              </a:extLst>
            </p:cNvPr>
            <p:cNvSpPr txBox="1"/>
            <p:nvPr/>
          </p:nvSpPr>
          <p:spPr>
            <a:xfrm>
              <a:off x="7432463" y="5738890"/>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Helvetica Neue Normal" charset="0"/>
                  <a:ea typeface="+mn-ea"/>
                  <a:cs typeface="Helvetica Neue Normal" charset="0"/>
                </a:rPr>
                <a:t>MB</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432463" y="5042954"/>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a:solidFill>
                    <a:srgbClr val="F44336"/>
                  </a:solidFill>
                  <a:latin typeface="Helvetica Neue Normal" charset="0"/>
                  <a:cs typeface="Helvetica Neue Normal" charset="0"/>
                </a:rPr>
                <a:t>Files</a:t>
              </a:r>
              <a:endParaRPr kumimoji="0" lang="en-US" sz="1200" u="none" strike="noStrike" kern="1200" cap="none" spc="0" normalizeH="0" baseline="0" noProof="0">
                <a:ln>
                  <a:noFill/>
                </a:ln>
                <a:solidFill>
                  <a:srgbClr val="F44336"/>
                </a:solidFill>
                <a:effectLst/>
                <a:uLnTx/>
                <a:uFillTx/>
                <a:latin typeface="Helvetica Neue Normal" charset="0"/>
                <a:ea typeface="+mn-ea"/>
                <a:cs typeface="Helvetica Neue Normal" charset="0"/>
              </a:endParaRP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a:ln>
                  <a:noFill/>
                </a:ln>
                <a:solidFill>
                  <a:prstClr val="white"/>
                </a:solidFill>
                <a:effectLst/>
                <a:uLnTx/>
                <a:uFillTx/>
                <a:latin typeface="Helvetica Neue Fin"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11652536"/>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1D1D1D"/>
                </a:solidFill>
                <a:effectLst/>
                <a:uLnTx/>
                <a:uFillTx/>
                <a:latin typeface="Helvetica Neue Normal" charset="0"/>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662836" y="2281556"/>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a:ln>
                    <a:noFill/>
                  </a:ln>
                  <a:effectLst/>
                  <a:uLnTx/>
                  <a:uFillTx/>
                  <a:latin typeface="Helvetica Neue Moyen" charset="0"/>
                  <a:ea typeface="+mn-ea"/>
                  <a:cs typeface="Helvetica Neue Moyen" charset="0"/>
                </a:rPr>
                <a:t>1000+</a:t>
              </a:r>
            </a:p>
          </p:txBody>
        </p:sp>
        <p:sp>
          <p:nvSpPr>
            <p:cNvPr id="19" name="TextBox 18">
              <a:extLst>
                <a:ext uri="{FF2B5EF4-FFF2-40B4-BE49-F238E27FC236}">
                  <a16:creationId xmlns:a16="http://schemas.microsoft.com/office/drawing/2014/main" id="{5AFBAEFF-D51B-4D55-B69B-389562913225}"/>
                </a:ext>
              </a:extLst>
            </p:cNvPr>
            <p:cNvSpPr txBox="1"/>
            <p:nvPr/>
          </p:nvSpPr>
          <p:spPr>
            <a:xfrm>
              <a:off x="7685138" y="2667233"/>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u="none" strike="noStrike" kern="1200" cap="none" spc="0" normalizeH="0" baseline="0" noProof="0">
                <a:ln>
                  <a:noFill/>
                </a:ln>
                <a:effectLst/>
                <a:uLnTx/>
                <a:uFillTx/>
                <a:latin typeface="Helvetica Neue Normal" charset="0"/>
                <a:ea typeface="+mn-ea"/>
                <a:cs typeface="Helvetica Neue Normal" charset="0"/>
              </a:endParaRPr>
            </a:p>
          </p:txBody>
        </p:sp>
        <p:sp>
          <p:nvSpPr>
            <p:cNvPr id="20" name="TextBox 19">
              <a:extLst>
                <a:ext uri="{FF2B5EF4-FFF2-40B4-BE49-F238E27FC236}">
                  <a16:creationId xmlns:a16="http://schemas.microsoft.com/office/drawing/2014/main" id="{DD8363B8-6D89-4A88-B63F-54B967C6785B}"/>
                </a:ext>
              </a:extLst>
            </p:cNvPr>
            <p:cNvSpPr txBox="1"/>
            <p:nvPr/>
          </p:nvSpPr>
          <p:spPr>
            <a:xfrm>
              <a:off x="7685138" y="1971297"/>
              <a:ext cx="736070"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a:ln>
                    <a:noFill/>
                  </a:ln>
                  <a:solidFill>
                    <a:schemeClr val="accent1"/>
                  </a:solidFill>
                  <a:effectLst/>
                  <a:uLnTx/>
                  <a:uFillTx/>
                  <a:latin typeface="Helvetica Neue Normal" charset="0"/>
                  <a:ea typeface="+mn-ea"/>
                  <a:cs typeface="Helvetica Neue Normal" charset="0"/>
                </a:rPr>
                <a:t>Commits</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300" normalizeH="0" baseline="0" noProof="0">
                <a:ln>
                  <a:noFill/>
                </a:ln>
                <a:solidFill>
                  <a:prstClr val="white"/>
                </a:solidFill>
                <a:effectLst/>
                <a:uLnTx/>
                <a:uFillTx/>
                <a:latin typeface="Helvetica Neue Fin"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8491402"/>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1D1D1D"/>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420662" y="4451067"/>
              <a:ext cx="1089020"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u="none" strike="noStrike" kern="1200" cap="none" spc="0" normalizeH="0" baseline="0" noProof="0" dirty="0">
                  <a:ln>
                    <a:noFill/>
                  </a:ln>
                  <a:effectLst/>
                  <a:uLnTx/>
                  <a:uFillTx/>
                  <a:latin typeface="Helvetica Neue Moyen" charset="0"/>
                  <a:ea typeface="+mn-ea"/>
                  <a:cs typeface="Helvetica Neue Moyen" charset="0"/>
                </a:rPr>
                <a:t>238</a:t>
              </a:r>
            </a:p>
          </p:txBody>
        </p:sp>
        <p:sp>
          <p:nvSpPr>
            <p:cNvPr id="25" name="TextBox 24">
              <a:extLst>
                <a:ext uri="{FF2B5EF4-FFF2-40B4-BE49-F238E27FC236}">
                  <a16:creationId xmlns:a16="http://schemas.microsoft.com/office/drawing/2014/main" id="{3211D0FB-1AE8-454D-AF81-554612BDAA18}"/>
                </a:ext>
              </a:extLst>
            </p:cNvPr>
            <p:cNvSpPr txBox="1"/>
            <p:nvPr/>
          </p:nvSpPr>
          <p:spPr>
            <a:xfrm>
              <a:off x="9420662" y="4798404"/>
              <a:ext cx="743372"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Helvetica Neue Normal" charset="0"/>
                  <a:ea typeface="+mn-ea"/>
                  <a:cs typeface="Helvetica Neue Normal" charset="0"/>
                </a:rPr>
                <a:t>erledigt</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420662" y="4122940"/>
              <a:ext cx="550836" cy="241476"/>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u="none" strike="noStrike" kern="1200" cap="none" spc="0" normalizeH="0" baseline="0" noProof="0">
                  <a:ln>
                    <a:noFill/>
                  </a:ln>
                  <a:solidFill>
                    <a:srgbClr val="F44336"/>
                  </a:solidFill>
                  <a:effectLst/>
                  <a:uLnTx/>
                  <a:uFillTx/>
                  <a:latin typeface="Helvetica Neue Normal" charset="0"/>
                  <a:ea typeface="+mn-ea"/>
                  <a:cs typeface="Helvetica Neue Normal" charset="0"/>
                </a:rPr>
                <a:t>Issues</a:t>
              </a:r>
            </a:p>
          </p:txBody>
        </p:sp>
      </p:grpSp>
      <p:sp>
        <p:nvSpPr>
          <p:cNvPr id="30" name="TextBox 29">
            <a:extLst>
              <a:ext uri="{FF2B5EF4-FFF2-40B4-BE49-F238E27FC236}">
                <a16:creationId xmlns:a16="http://schemas.microsoft.com/office/drawing/2014/main" id="{60E285B7-2406-4ACA-AD7D-D10FEFA8AF81}"/>
              </a:ext>
            </a:extLst>
          </p:cNvPr>
          <p:cNvSpPr txBox="1"/>
          <p:nvPr/>
        </p:nvSpPr>
        <p:spPr>
          <a:xfrm>
            <a:off x="1343025" y="2192603"/>
            <a:ext cx="4076700" cy="1037976"/>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200" u="none" strike="noStrike" kern="1200" cap="none" spc="0" normalizeH="0" baseline="0">
                <a:ln>
                  <a:noFill/>
                </a:ln>
                <a:effectLst/>
                <a:uLnTx/>
                <a:uFillTx/>
                <a:latin typeface="Helvetica Neue Moyen" charset="0"/>
                <a:ea typeface="+mn-ea"/>
                <a:cs typeface="Helvetica Neue Moyen" charset="0"/>
              </a:rPr>
              <a:t>Das Projekt in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200" u="none" strike="noStrike" kern="1200" cap="none" spc="0" normalizeH="0" baseline="0">
                <a:ln>
                  <a:noFill/>
                </a:ln>
                <a:solidFill>
                  <a:srgbClr val="036289"/>
                </a:solidFill>
                <a:effectLst/>
                <a:uLnTx/>
                <a:uFillTx/>
                <a:latin typeface="Helvetica Neue Moyen" charset="0"/>
                <a:ea typeface="+mn-ea"/>
                <a:cs typeface="Helvetica Neue Moyen" charset="0"/>
              </a:rPr>
              <a:t>Zahlen</a:t>
            </a: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955749"/>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#Data</a:t>
            </a:r>
          </a:p>
        </p:txBody>
      </p:sp>
    </p:spTree>
    <p:extLst>
      <p:ext uri="{BB962C8B-B14F-4D97-AF65-F5344CB8AC3E}">
        <p14:creationId xmlns:p14="http://schemas.microsoft.com/office/powerpoint/2010/main" val="3505500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1B4C00B1-E8A3-46BF-9B12-417DBFACB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181" y="4935827"/>
            <a:ext cx="5170648" cy="1428793"/>
          </a:xfrm>
          <a:prstGeom prst="rect">
            <a:avLst/>
          </a:prstGeom>
        </p:spPr>
      </p:pic>
      <p:pic>
        <p:nvPicPr>
          <p:cNvPr id="25" name="Grafik 24">
            <a:extLst>
              <a:ext uri="{FF2B5EF4-FFF2-40B4-BE49-F238E27FC236}">
                <a16:creationId xmlns:a16="http://schemas.microsoft.com/office/drawing/2014/main" id="{905C0C99-B7E6-4C36-8C6C-A88C2F3C0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180" y="2640677"/>
            <a:ext cx="5170648" cy="1296134"/>
          </a:xfrm>
          <a:prstGeom prst="rect">
            <a:avLst/>
          </a:prstGeom>
        </p:spPr>
      </p:pic>
      <p:pic>
        <p:nvPicPr>
          <p:cNvPr id="27" name="Grafik 26">
            <a:extLst>
              <a:ext uri="{FF2B5EF4-FFF2-40B4-BE49-F238E27FC236}">
                <a16:creationId xmlns:a16="http://schemas.microsoft.com/office/drawing/2014/main" id="{9BEB4820-81E8-4D83-9713-0AC5D506E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10" y="1849947"/>
            <a:ext cx="4932587" cy="2086864"/>
          </a:xfrm>
          <a:prstGeom prst="rect">
            <a:avLst/>
          </a:prstGeom>
        </p:spPr>
      </p:pic>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fr-FR" dirty="0"/>
              <a:t> </a:t>
            </a:r>
            <a:endParaRPr lang="en-US" dirty="0"/>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fr-FR" dirty="0"/>
              <a:t> </a:t>
            </a:r>
            <a:endParaRPr lang="en-US" dirty="0"/>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fr-FR" dirty="0"/>
              <a:t> </a:t>
            </a:r>
            <a:endParaRPr lang="en-US" dirty="0"/>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4770537"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srgbClr val="1D1D1D"/>
                </a:solidFill>
                <a:effectLst/>
                <a:uLnTx/>
                <a:uFillTx/>
                <a:latin typeface="Helvetica Neue Moyen" charset="0"/>
                <a:ea typeface="Helvetica Neue Normal" charset="0"/>
                <a:cs typeface="Helvetica Neue Normal" charset="0"/>
              </a:rPr>
              <a:t>Ansichts</a:t>
            </a:r>
            <a:r>
              <a:rPr kumimoji="0" lang="en-US" sz="5400" b="0" i="0" u="none" strike="noStrike" kern="1200" cap="none" spc="0" normalizeH="0" baseline="0" noProof="0" dirty="0">
                <a:ln>
                  <a:noFill/>
                </a:ln>
                <a:solidFill>
                  <a:srgbClr val="1D1D1D"/>
                </a:solidFill>
                <a:effectLst/>
                <a:uLnTx/>
                <a:uFillTx/>
                <a:latin typeface="Helvetica Neue Moyen" charset="0"/>
                <a:ea typeface="Helvetica Neue Normal" charset="0"/>
                <a:cs typeface="Helvetica Neue Normal" charset="0"/>
              </a:rPr>
              <a:t> Seiten</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2899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WORK</a:t>
            </a:r>
          </a:p>
        </p:txBody>
      </p:sp>
      <p:pic>
        <p:nvPicPr>
          <p:cNvPr id="21" name="Grafik 20">
            <a:extLst>
              <a:ext uri="{FF2B5EF4-FFF2-40B4-BE49-F238E27FC236}">
                <a16:creationId xmlns:a16="http://schemas.microsoft.com/office/drawing/2014/main" id="{1184FEB2-D284-47E7-989C-90EABF066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309" y="4090439"/>
            <a:ext cx="4097655" cy="2274181"/>
          </a:xfrm>
          <a:prstGeom prst="rect">
            <a:avLst/>
          </a:prstGeom>
        </p:spPr>
      </p:pic>
      <p:sp>
        <p:nvSpPr>
          <p:cNvPr id="41" name="Textplatzhalter 40">
            <a:extLst>
              <a:ext uri="{FF2B5EF4-FFF2-40B4-BE49-F238E27FC236}">
                <a16:creationId xmlns:a16="http://schemas.microsoft.com/office/drawing/2014/main" id="{5FD8FA31-1C49-4946-B574-E7F105C07DFC}"/>
              </a:ext>
            </a:extLst>
          </p:cNvPr>
          <p:cNvSpPr>
            <a:spLocks noGrp="1"/>
          </p:cNvSpPr>
          <p:nvPr>
            <p:ph type="body" sz="quarter" idx="25"/>
          </p:nvPr>
        </p:nvSpPr>
        <p:spPr/>
        <p:txBody>
          <a:bodyPr/>
          <a:lstStyle/>
          <a:p>
            <a:endParaRPr lang="de-DE"/>
          </a:p>
        </p:txBody>
      </p:sp>
    </p:spTree>
    <p:extLst>
      <p:ext uri="{BB962C8B-B14F-4D97-AF65-F5344CB8AC3E}">
        <p14:creationId xmlns:p14="http://schemas.microsoft.com/office/powerpoint/2010/main" val="63696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9" name="Rectangle 2">
            <a:extLst>
              <a:ext uri="{FF2B5EF4-FFF2-40B4-BE49-F238E27FC236}">
                <a16:creationId xmlns:a16="http://schemas.microsoft.com/office/drawing/2014/main" id="{ED65DA58-08AE-485C-AE8B-BAE6EA19983C}"/>
              </a:ext>
            </a:extLst>
          </p:cNvPr>
          <p:cNvSpPr/>
          <p:nvPr/>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785556"/>
            <a:ext cx="4076700" cy="49968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begrenzen</a:t>
            </a:r>
            <a:endParaRPr kumimoji="0" lang="en-US" sz="3200" b="0" i="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sp>
        <p:nvSpPr>
          <p:cNvPr id="18" name="TextBox 31">
            <a:extLst>
              <a:ext uri="{FF2B5EF4-FFF2-40B4-BE49-F238E27FC236}">
                <a16:creationId xmlns:a16="http://schemas.microsoft.com/office/drawing/2014/main" id="{28C11FA2-CFEA-47C6-8FF2-1B121ABA403A}"/>
              </a:ext>
            </a:extLst>
          </p:cNvPr>
          <p:cNvSpPr txBox="1"/>
          <p:nvPr/>
        </p:nvSpPr>
        <p:spPr>
          <a:xfrm>
            <a:off x="7241464" y="507160"/>
            <a:ext cx="1809750" cy="33541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err="1">
                <a:ln>
                  <a:noFill/>
                </a:ln>
                <a:solidFill>
                  <a:srgbClr val="1D1D1D"/>
                </a:solidFill>
                <a:effectLst/>
                <a:uLnTx/>
                <a:uFillTx/>
                <a:latin typeface="Helvetica Neue Moyen" charset="0"/>
                <a:ea typeface="+mn-ea"/>
                <a:cs typeface="Helvetica Neue Normal" charset="0"/>
              </a:rPr>
              <a:t>Lösung</a:t>
            </a:r>
            <a:endParaRPr kumimoji="0" lang="en-US" sz="2000" b="0" i="0" u="none" strike="noStrike" kern="1200" cap="none" spc="100" normalizeH="0" baseline="0" noProof="0" dirty="0">
              <a:ln>
                <a:noFill/>
              </a:ln>
              <a:solidFill>
                <a:srgbClr val="1D1D1D"/>
              </a:solidFill>
              <a:effectLst/>
              <a:uLnTx/>
              <a:uFillTx/>
              <a:latin typeface="Helvetica Neue Moyen" charset="0"/>
              <a:ea typeface="+mn-ea"/>
              <a:cs typeface="Helvetica Neue Normal" charset="0"/>
            </a:endParaRP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785556"/>
            <a:ext cx="4076700" cy="104137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Möglicherweise</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große</a:t>
            </a:r>
            <a:r>
              <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32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Datenmengen</a:t>
            </a:r>
            <a:endParaRPr kumimoji="0" lang="en-US" sz="32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34" name="TextBox 31">
            <a:extLst>
              <a:ext uri="{FF2B5EF4-FFF2-40B4-BE49-F238E27FC236}">
                <a16:creationId xmlns:a16="http://schemas.microsoft.com/office/drawing/2014/main" id="{7B29DC18-0174-40A2-8C07-47D92E64AAEE}"/>
              </a:ext>
            </a:extLst>
          </p:cNvPr>
          <p:cNvSpPr txBox="1"/>
          <p:nvPr/>
        </p:nvSpPr>
        <p:spPr>
          <a:xfrm>
            <a:off x="1343025" y="507161"/>
            <a:ext cx="1809750" cy="33541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Problem</a:t>
            </a:r>
          </a:p>
        </p:txBody>
      </p:sp>
      <p:pic>
        <p:nvPicPr>
          <p:cNvPr id="2" name="Grafik 1">
            <a:extLst>
              <a:ext uri="{FF2B5EF4-FFF2-40B4-BE49-F238E27FC236}">
                <a16:creationId xmlns:a16="http://schemas.microsoft.com/office/drawing/2014/main" id="{1EA9DC3C-6A64-4323-B026-996C0772F531}"/>
              </a:ext>
            </a:extLst>
          </p:cNvPr>
          <p:cNvPicPr>
            <a:picLocks noChangeAspect="1"/>
          </p:cNvPicPr>
          <p:nvPr/>
        </p:nvPicPr>
        <p:blipFill rotWithShape="1">
          <a:blip r:embed="rId2"/>
          <a:srcRect b="20202"/>
          <a:stretch/>
        </p:blipFill>
        <p:spPr>
          <a:xfrm>
            <a:off x="1092325" y="1965523"/>
            <a:ext cx="4120899" cy="4892477"/>
          </a:xfrm>
          <a:prstGeom prst="rect">
            <a:avLst/>
          </a:prstGeom>
        </p:spPr>
      </p:pic>
      <p:sp>
        <p:nvSpPr>
          <p:cNvPr id="20" name="TextBox 29">
            <a:extLst>
              <a:ext uri="{FF2B5EF4-FFF2-40B4-BE49-F238E27FC236}">
                <a16:creationId xmlns:a16="http://schemas.microsoft.com/office/drawing/2014/main" id="{A6819DF7-6F5C-4F1F-ABE3-407388F6173F}"/>
              </a:ext>
            </a:extLst>
          </p:cNvPr>
          <p:cNvSpPr txBox="1"/>
          <p:nvPr/>
        </p:nvSpPr>
        <p:spPr>
          <a:xfrm>
            <a:off x="7241464" y="1883442"/>
            <a:ext cx="4076700" cy="37471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max 20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Datensätze</a:t>
            </a:r>
            <a:endParaRPr kumimoji="0" lang="en-US" sz="2400" b="0" i="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pic>
        <p:nvPicPr>
          <p:cNvPr id="4" name="Grafik 3">
            <a:extLst>
              <a:ext uri="{FF2B5EF4-FFF2-40B4-BE49-F238E27FC236}">
                <a16:creationId xmlns:a16="http://schemas.microsoft.com/office/drawing/2014/main" id="{11682A2A-E01E-489D-9B91-8838A2B916CD}"/>
              </a:ext>
            </a:extLst>
          </p:cNvPr>
          <p:cNvPicPr>
            <a:picLocks noChangeAspect="1"/>
          </p:cNvPicPr>
          <p:nvPr/>
        </p:nvPicPr>
        <p:blipFill rotWithShape="1">
          <a:blip r:embed="rId3"/>
          <a:srcRect b="3733"/>
          <a:stretch/>
        </p:blipFill>
        <p:spPr>
          <a:xfrm>
            <a:off x="7241464" y="2559964"/>
            <a:ext cx="1914525" cy="678536"/>
          </a:xfrm>
          <a:prstGeom prst="rect">
            <a:avLst/>
          </a:prstGeom>
        </p:spPr>
      </p:pic>
      <p:sp>
        <p:nvSpPr>
          <p:cNvPr id="21" name="TextBox 29">
            <a:extLst>
              <a:ext uri="{FF2B5EF4-FFF2-40B4-BE49-F238E27FC236}">
                <a16:creationId xmlns:a16="http://schemas.microsoft.com/office/drawing/2014/main" id="{3FAA54DD-9FC2-47B2-96A5-2628879F0A25}"/>
              </a:ext>
            </a:extLst>
          </p:cNvPr>
          <p:cNvSpPr txBox="1"/>
          <p:nvPr/>
        </p:nvSpPr>
        <p:spPr>
          <a:xfrm>
            <a:off x="7241464" y="3432142"/>
            <a:ext cx="4076700" cy="780983"/>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Button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Drücken</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um 20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weitere</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Datensätze</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zu</a:t>
            </a:r>
            <a:r>
              <a:rPr kumimoji="0" lang="en-US" sz="24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laden</a:t>
            </a:r>
            <a:endParaRPr kumimoji="0" lang="en-US" sz="2400" b="0" i="0" u="none" strike="noStrike" kern="1200" cap="none" spc="0" normalizeH="0" baseline="0" noProof="0" dirty="0">
              <a:ln>
                <a:noFill/>
              </a:ln>
              <a:solidFill>
                <a:srgbClr val="F44336"/>
              </a:solidFill>
              <a:effectLst/>
              <a:uLnTx/>
              <a:uFillTx/>
              <a:latin typeface="Helvetica Neue Moyen" charset="0"/>
              <a:ea typeface="+mn-ea"/>
              <a:cs typeface="Helvetica Neue Moyen" charset="0"/>
            </a:endParaRPr>
          </a:p>
        </p:txBody>
      </p:sp>
      <p:pic>
        <p:nvPicPr>
          <p:cNvPr id="7" name="Grafik 6">
            <a:extLst>
              <a:ext uri="{FF2B5EF4-FFF2-40B4-BE49-F238E27FC236}">
                <a16:creationId xmlns:a16="http://schemas.microsoft.com/office/drawing/2014/main" id="{AF78F98D-6444-41AD-8D57-EBEE50B61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549" y="4456442"/>
            <a:ext cx="5792700" cy="1992366"/>
          </a:xfrm>
          <a:prstGeom prst="rect">
            <a:avLst/>
          </a:prstGeom>
        </p:spPr>
      </p:pic>
    </p:spTree>
    <p:extLst>
      <p:ext uri="{BB962C8B-B14F-4D97-AF65-F5344CB8AC3E}">
        <p14:creationId xmlns:p14="http://schemas.microsoft.com/office/powerpoint/2010/main" val="370271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F37FBA8F-4224-470E-9F18-2480F67DF66E}"/>
              </a:ext>
            </a:extLst>
          </p:cNvPr>
          <p:cNvSpPr/>
          <p:nvPr/>
        </p:nvSpPr>
        <p:spPr>
          <a:xfrm>
            <a:off x="0" y="0"/>
            <a:ext cx="1226502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956945" y="2582455"/>
            <a:ext cx="4453255" cy="3490186"/>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Safar</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i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und</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IE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unterstützen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keinen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DatePicker</a:t>
            </a: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Mind</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80% der Desktop Browser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werden</a:t>
            </a:r>
            <a:r>
              <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unterstützt</a:t>
            </a:r>
            <a:endParaRPr kumimoji="0" lang="fr-FR" sz="36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959861" y="1809382"/>
            <a:ext cx="2181224"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err="1">
                <a:ln>
                  <a:noFill/>
                </a:ln>
                <a:solidFill>
                  <a:srgbClr val="549E92"/>
                </a:solidFill>
                <a:effectLst/>
                <a:uLnTx/>
                <a:uFillTx/>
                <a:latin typeface="Helvetica Neue Moyen" charset="0"/>
                <a:ea typeface="+mn-ea"/>
                <a:cs typeface="Helvetica Neue Moyen" charset="0"/>
              </a:rPr>
              <a:t>Problem</a:t>
            </a:r>
            <a:endParaRPr kumimoji="0" lang="fr-FR" sz="40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pic>
        <p:nvPicPr>
          <p:cNvPr id="5" name="Grafik 4">
            <a:extLst>
              <a:ext uri="{FF2B5EF4-FFF2-40B4-BE49-F238E27FC236}">
                <a16:creationId xmlns:a16="http://schemas.microsoft.com/office/drawing/2014/main" id="{35FB996E-0AF7-4744-A103-6A2010D2AAB2}"/>
              </a:ext>
            </a:extLst>
          </p:cNvPr>
          <p:cNvPicPr>
            <a:picLocks noChangeAspect="1"/>
          </p:cNvPicPr>
          <p:nvPr/>
        </p:nvPicPr>
        <p:blipFill>
          <a:blip r:embed="rId2"/>
          <a:stretch>
            <a:fillRect/>
          </a:stretch>
        </p:blipFill>
        <p:spPr>
          <a:xfrm>
            <a:off x="5728963" y="474379"/>
            <a:ext cx="5062862" cy="2855973"/>
          </a:xfrm>
          <a:prstGeom prst="rect">
            <a:avLst/>
          </a:prstGeom>
        </p:spPr>
      </p:pic>
      <p:pic>
        <p:nvPicPr>
          <p:cNvPr id="8" name="Grafik 7">
            <a:extLst>
              <a:ext uri="{FF2B5EF4-FFF2-40B4-BE49-F238E27FC236}">
                <a16:creationId xmlns:a16="http://schemas.microsoft.com/office/drawing/2014/main" id="{06C73692-4821-4234-90CD-C6CFD3022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63" y="3553396"/>
            <a:ext cx="5077285" cy="2855973"/>
          </a:xfrm>
          <a:prstGeom prst="rect">
            <a:avLst/>
          </a:prstGeom>
        </p:spPr>
      </p:pic>
    </p:spTree>
    <p:extLst>
      <p:ext uri="{BB962C8B-B14F-4D97-AF65-F5344CB8AC3E}">
        <p14:creationId xmlns:p14="http://schemas.microsoft.com/office/powerpoint/2010/main" val="69863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0250" y="1530697"/>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881393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schemeClr val="accent1"/>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EB1212B4-EC84-44B4-96F1-23D5AB219FDC}"/>
              </a:ext>
            </a:extLst>
          </p:cNvPr>
          <p:cNvPicPr>
            <a:picLocks noChangeAspect="1"/>
          </p:cNvPicPr>
          <p:nvPr/>
        </p:nvPicPr>
        <p:blipFill rotWithShape="1">
          <a:blip r:embed="rId3">
            <a:extLst>
              <a:ext uri="{28A0092B-C50C-407E-A947-70E740481C1C}">
                <a14:useLocalDpi xmlns:a14="http://schemas.microsoft.com/office/drawing/2010/main" val="0"/>
              </a:ext>
            </a:extLst>
          </a:blip>
          <a:srcRect b="36276"/>
          <a:stretch/>
        </p:blipFill>
        <p:spPr>
          <a:xfrm>
            <a:off x="911701" y="720436"/>
            <a:ext cx="4387662" cy="6137564"/>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u="none" strike="noStrike" kern="1200" cap="none" spc="0" normalizeH="0" baseline="0">
                <a:ln>
                  <a:noFill/>
                </a:ln>
                <a:effectLst/>
                <a:uLnTx/>
                <a:uFillTx/>
                <a:latin typeface="Helvetica Neue Moyen" charset="0"/>
                <a:ea typeface="+mn-ea"/>
                <a:cs typeface="Helvetica Neue Moyen" charset="0"/>
              </a:rPr>
              <a:t>GUI-Grundlagen</a:t>
            </a: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79553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latin typeface="Helvetica Neue Normal" charset="0"/>
                <a:cs typeface="Helvetica Neue Normal" charset="0"/>
              </a:rPr>
              <a:t>Die </a:t>
            </a:r>
            <a:r>
              <a:rPr lang="de-DE" dirty="0" err="1">
                <a:latin typeface="Helvetica Neue Normal" charset="0"/>
                <a:cs typeface="Helvetica Neue Normal" charset="0"/>
              </a:rPr>
              <a:t>HSDronelog</a:t>
            </a:r>
            <a:r>
              <a:rPr lang="de-DE" dirty="0">
                <a:latin typeface="Helvetica Neue Normal" charset="0"/>
                <a:cs typeface="Helvetica Neue Normal" charset="0"/>
              </a:rPr>
              <a:t> GUI ist auf die Benutzung mit Tablets ausgerichtet aber auch mit kleineren Bildschirmen benutzbar.</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#Design</a:t>
            </a:r>
          </a:p>
        </p:txBody>
      </p:sp>
      <p:pic>
        <p:nvPicPr>
          <p:cNvPr id="9" name="Picture Placeholder 8">
            <a:extLst>
              <a:ext uri="{FF2B5EF4-FFF2-40B4-BE49-F238E27FC236}">
                <a16:creationId xmlns:a16="http://schemas.microsoft.com/office/drawing/2014/main" id="{59C04ABC-8313-D144-B488-7EE57EC24F81}"/>
              </a:ext>
            </a:extLst>
          </p:cNvPr>
          <p:cNvPicPr>
            <a:picLocks noGrp="1" noChangeAspect="1"/>
          </p:cNvPicPr>
          <p:nvPr>
            <p:ph type="pic" sz="quarter" idx="10"/>
          </p:nvPr>
        </p:nvPicPr>
        <p:blipFill>
          <a:blip r:embed="rId4"/>
          <a:srcRect t="15579" b="15579"/>
          <a:stretch>
            <a:fillRect/>
          </a:stretch>
        </p:blipFill>
        <p:spPr>
          <a:xfrm>
            <a:off x="1173600" y="1532890"/>
            <a:ext cx="3867150" cy="5325110"/>
          </a:xfrm>
        </p:spPr>
      </p:pic>
    </p:spTree>
    <p:extLst>
      <p:ext uri="{BB962C8B-B14F-4D97-AF65-F5344CB8AC3E}">
        <p14:creationId xmlns:p14="http://schemas.microsoft.com/office/powerpoint/2010/main" val="3771278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343025" y="4584700"/>
            <a:ext cx="2987055" cy="369332"/>
          </a:xfrm>
          <a:prstGeom prst="rect">
            <a:avLst/>
          </a:prstGeom>
          <a:noFill/>
        </p:spPr>
        <p:txBody>
          <a:bodyPr wrap="square" lIns="0" tIns="0" rIns="0" bIns="0" rtlCol="0">
            <a:spAutoFit/>
          </a:bodyPr>
          <a:lstStyle/>
          <a:p>
            <a:r>
              <a:rPr lang="de-DE" sz="2400">
                <a:latin typeface="Helvetica Neue Moyen" charset="0"/>
                <a:cs typeface="Helvetica Neue Moyen" charset="0"/>
              </a:rPr>
              <a:t>Blau.</a:t>
            </a:r>
          </a:p>
        </p:txBody>
      </p:sp>
      <p:sp>
        <p:nvSpPr>
          <p:cNvPr id="15" name="TextBox 14">
            <a:extLst>
              <a:ext uri="{FF2B5EF4-FFF2-40B4-BE49-F238E27FC236}">
                <a16:creationId xmlns:a16="http://schemas.microsoft.com/office/drawing/2014/main" id="{5101D0EE-D375-41CB-9C4C-2F12255EB842}"/>
              </a:ext>
            </a:extLst>
          </p:cNvPr>
          <p:cNvSpPr txBox="1"/>
          <p:nvPr/>
        </p:nvSpPr>
        <p:spPr>
          <a:xfrm>
            <a:off x="4568186" y="4584700"/>
            <a:ext cx="2987055" cy="369332"/>
          </a:xfrm>
          <a:prstGeom prst="rect">
            <a:avLst/>
          </a:prstGeom>
          <a:noFill/>
        </p:spPr>
        <p:txBody>
          <a:bodyPr wrap="square" lIns="0" tIns="0" rIns="0" bIns="0" rtlCol="0">
            <a:spAutoFit/>
          </a:bodyPr>
          <a:lstStyle/>
          <a:p>
            <a:r>
              <a:rPr lang="de-DE" sz="2400">
                <a:solidFill>
                  <a:schemeClr val="accent1"/>
                </a:solidFill>
                <a:latin typeface="Helvetica Neue Moyen" charset="0"/>
                <a:cs typeface="Helvetica Neue Moyen" charset="0"/>
              </a:rPr>
              <a:t>Low Poly.</a:t>
            </a:r>
          </a:p>
        </p:txBody>
      </p:sp>
      <p:sp>
        <p:nvSpPr>
          <p:cNvPr id="16" name="TextBox 15">
            <a:extLst>
              <a:ext uri="{FF2B5EF4-FFF2-40B4-BE49-F238E27FC236}">
                <a16:creationId xmlns:a16="http://schemas.microsoft.com/office/drawing/2014/main" id="{E76596BC-E429-43ED-A5B3-111FE5852C7C}"/>
              </a:ext>
            </a:extLst>
          </p:cNvPr>
          <p:cNvSpPr txBox="1"/>
          <p:nvPr/>
        </p:nvSpPr>
        <p:spPr>
          <a:xfrm>
            <a:off x="7793346" y="4584700"/>
            <a:ext cx="2987055" cy="369332"/>
          </a:xfrm>
          <a:prstGeom prst="rect">
            <a:avLst/>
          </a:prstGeom>
          <a:noFill/>
        </p:spPr>
        <p:txBody>
          <a:bodyPr wrap="square" lIns="0" tIns="0" rIns="0" bIns="0" rtlCol="0">
            <a:spAutoFit/>
          </a:bodyPr>
          <a:lstStyle/>
          <a:p>
            <a:r>
              <a:rPr lang="de-DE" sz="2400">
                <a:latin typeface="Helvetica Neue Moyen" charset="0"/>
                <a:cs typeface="Helvetica Neue Moyen" charset="0"/>
              </a:rPr>
              <a:t>Android.</a:t>
            </a:r>
          </a:p>
        </p:txBody>
      </p:sp>
      <p:sp>
        <p:nvSpPr>
          <p:cNvPr id="17" name="TextBox 16">
            <a:extLst>
              <a:ext uri="{FF2B5EF4-FFF2-40B4-BE49-F238E27FC236}">
                <a16:creationId xmlns:a16="http://schemas.microsoft.com/office/drawing/2014/main" id="{7B21B9F1-08DB-4173-8974-E4B7CCBC4175}"/>
              </a:ext>
            </a:extLst>
          </p:cNvPr>
          <p:cNvSpPr txBox="1"/>
          <p:nvPr/>
        </p:nvSpPr>
        <p:spPr>
          <a:xfrm>
            <a:off x="1343025" y="5143527"/>
            <a:ext cx="2987055" cy="51847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a:latin typeface="Helvetica Neue Normal" charset="0"/>
                <a:cs typeface="Helvetica Neue Normal" charset="0"/>
              </a:rPr>
              <a:t>Die Applikation setzt auf blau und angrenzende Farben.</a:t>
            </a:r>
          </a:p>
        </p:txBody>
      </p:sp>
      <p:sp>
        <p:nvSpPr>
          <p:cNvPr id="18" name="TextBox 17">
            <a:extLst>
              <a:ext uri="{FF2B5EF4-FFF2-40B4-BE49-F238E27FC236}">
                <a16:creationId xmlns:a16="http://schemas.microsoft.com/office/drawing/2014/main" id="{C526F022-2219-4F2F-A496-61893129AD07}"/>
              </a:ext>
            </a:extLst>
          </p:cNvPr>
          <p:cNvSpPr txBox="1"/>
          <p:nvPr/>
        </p:nvSpPr>
        <p:spPr>
          <a:xfrm>
            <a:off x="4568186" y="5143527"/>
            <a:ext cx="2987055" cy="79553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a:latin typeface="Helvetica Neue Normal" charset="0"/>
                <a:cs typeface="Helvetica Neue Normal" charset="0"/>
              </a:rPr>
              <a:t>Ein Farbverlauf, umgesetzt in Low Poly, wird als schlichtes Hintergrundbild eingesetzt.   </a:t>
            </a:r>
          </a:p>
        </p:txBody>
      </p:sp>
      <p:sp>
        <p:nvSpPr>
          <p:cNvPr id="19" name="TextBox 18">
            <a:extLst>
              <a:ext uri="{FF2B5EF4-FFF2-40B4-BE49-F238E27FC236}">
                <a16:creationId xmlns:a16="http://schemas.microsoft.com/office/drawing/2014/main" id="{D8102C8E-C17F-4881-BA10-34D58C8C4927}"/>
              </a:ext>
            </a:extLst>
          </p:cNvPr>
          <p:cNvSpPr txBox="1"/>
          <p:nvPr/>
        </p:nvSpPr>
        <p:spPr>
          <a:xfrm>
            <a:off x="7793346" y="5143527"/>
            <a:ext cx="2479675"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dirty="0">
                <a:latin typeface="Helvetica Neue Normal" charset="0"/>
                <a:cs typeface="Helvetica Neue Normal" charset="0"/>
              </a:rPr>
              <a:t>Durch die Umsetzung nach Google Richtlinien fügt sich die App passend in Android ein.</a:t>
            </a:r>
          </a:p>
        </p:txBody>
      </p:sp>
      <p:pic>
        <p:nvPicPr>
          <p:cNvPr id="7" name="Picture Placeholder 6" descr="A close up of an umbrella&#10;&#10;Description automatically generated">
            <a:extLst>
              <a:ext uri="{FF2B5EF4-FFF2-40B4-BE49-F238E27FC236}">
                <a16:creationId xmlns:a16="http://schemas.microsoft.com/office/drawing/2014/main" id="{237965D3-5CA8-4541-AA9D-E79613F4544F}"/>
              </a:ext>
            </a:extLst>
          </p:cNvPr>
          <p:cNvPicPr>
            <a:picLocks noGrp="1" noChangeAspect="1"/>
          </p:cNvPicPr>
          <p:nvPr>
            <p:ph type="pic" sz="quarter" idx="11"/>
          </p:nvPr>
        </p:nvPicPr>
        <p:blipFill>
          <a:blip r:embed="rId2"/>
          <a:srcRect t="15700" b="15700"/>
          <a:stretch>
            <a:fillRect/>
          </a:stretch>
        </p:blipFill>
        <p:spPr/>
      </p:pic>
      <p:sp>
        <p:nvSpPr>
          <p:cNvPr id="8" name="Rectangle 7">
            <a:extLst>
              <a:ext uri="{FF2B5EF4-FFF2-40B4-BE49-F238E27FC236}">
                <a16:creationId xmlns:a16="http://schemas.microsoft.com/office/drawing/2014/main" id="{226462CC-EF3A-0547-AAEE-40377F1D12DD}"/>
              </a:ext>
            </a:extLst>
          </p:cNvPr>
          <p:cNvSpPr/>
          <p:nvPr/>
        </p:nvSpPr>
        <p:spPr>
          <a:xfrm>
            <a:off x="1343025" y="800869"/>
            <a:ext cx="2987055" cy="3641271"/>
          </a:xfrm>
          <a:prstGeom prst="rect">
            <a:avLst/>
          </a:prstGeom>
          <a:solidFill>
            <a:srgbClr val="036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Picture Placeholder 54" descr="A close up of a phone&#10;&#10;Description automatically generated">
            <a:extLst>
              <a:ext uri="{FF2B5EF4-FFF2-40B4-BE49-F238E27FC236}">
                <a16:creationId xmlns:a16="http://schemas.microsoft.com/office/drawing/2014/main" id="{250DB763-7352-1A42-AD0E-29702095CCC6}"/>
              </a:ext>
            </a:extLst>
          </p:cNvPr>
          <p:cNvPicPr>
            <a:picLocks noGrp="1" noChangeAspect="1"/>
          </p:cNvPicPr>
          <p:nvPr>
            <p:ph type="pic" sz="quarter" idx="12"/>
          </p:nvPr>
        </p:nvPicPr>
        <p:blipFill>
          <a:blip r:embed="rId3"/>
          <a:srcRect l="8043" r="8043"/>
          <a:stretch>
            <a:fillRect/>
          </a:stretch>
        </p:blipFill>
        <p:spPr>
          <a:ln>
            <a:solidFill>
              <a:schemeClr val="tx1"/>
            </a:solidFill>
          </a:ln>
        </p:spPr>
      </p:pic>
    </p:spTree>
    <p:extLst>
      <p:ext uri="{BB962C8B-B14F-4D97-AF65-F5344CB8AC3E}">
        <p14:creationId xmlns:p14="http://schemas.microsoft.com/office/powerpoint/2010/main" val="85653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4494" y="2404002"/>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329183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u="none" strike="noStrike" kern="1200" cap="none" spc="0" normalizeH="0" baseline="0">
                <a:ln>
                  <a:noFill/>
                </a:ln>
                <a:effectLst/>
                <a:uLnTx/>
                <a:uFillTx/>
                <a:latin typeface="Helvetica Neue Moyen" charset="0"/>
                <a:ea typeface="+mn-ea"/>
                <a:cs typeface="Helvetica Neue Moyen" charset="0"/>
              </a:rPr>
              <a:t>Anmelden</a:t>
            </a: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34953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latin typeface="Helvetica Neue Normal" charset="0"/>
                <a:cs typeface="Helvetica Neue Normal" charset="0"/>
              </a:rPr>
              <a:t>Von der Anmeldeseite aus ist sowohl das Einloggen, Registrieren und Ändern von grundsätzlichen Einstellungen möglich. Sollte der Nutzer das Passwort vergessen haben, kann er hier auch ein neues anfordern. </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#Login</a:t>
            </a:r>
          </a:p>
        </p:txBody>
      </p:sp>
      <p:pic>
        <p:nvPicPr>
          <p:cNvPr id="13" name="Picture Placeholder 12" descr="A picture containing businesscard&#10;&#10;Description automatically generated">
            <a:extLst>
              <a:ext uri="{FF2B5EF4-FFF2-40B4-BE49-F238E27FC236}">
                <a16:creationId xmlns:a16="http://schemas.microsoft.com/office/drawing/2014/main" id="{75AAB55E-EC45-484E-883E-11491BB249B6}"/>
              </a:ext>
            </a:extLst>
          </p:cNvPr>
          <p:cNvPicPr>
            <a:picLocks noGrp="1" noChangeAspect="1"/>
          </p:cNvPicPr>
          <p:nvPr>
            <p:ph type="pic" sz="quarter" idx="10"/>
          </p:nvPr>
        </p:nvPicPr>
        <p:blipFill>
          <a:blip r:embed="rId3"/>
          <a:srcRect l="5937" r="5937"/>
          <a:stretch>
            <a:fillRect/>
          </a:stretch>
        </p:blipFill>
        <p:spPr/>
      </p:pic>
    </p:spTree>
    <p:extLst>
      <p:ext uri="{BB962C8B-B14F-4D97-AF65-F5344CB8AC3E}">
        <p14:creationId xmlns:p14="http://schemas.microsoft.com/office/powerpoint/2010/main" val="680577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37976"/>
          </a:xfrm>
          <a:prstGeom prst="rect">
            <a:avLst/>
          </a:prstGeom>
          <a:noFill/>
        </p:spPr>
        <p:txBody>
          <a:bodyPr wrap="square" lIns="0" tIns="0" rIns="0" bIns="0" rtlCol="0" anchor="t">
            <a:spAutoFit/>
          </a:bodyPr>
          <a:lstStyle/>
          <a:p>
            <a:pPr>
              <a:lnSpc>
                <a:spcPct val="110000"/>
              </a:lnSpc>
            </a:pPr>
            <a:r>
              <a:rPr lang="de-DE" sz="3200">
                <a:latin typeface="Helvetica Neue Moyen" charset="0"/>
                <a:cs typeface="Helvetica Neue Moyen" charset="0"/>
              </a:rPr>
              <a:t>Registrierung eines Nutzers</a:t>
            </a: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dirty="0">
                <a:latin typeface="Helvetica Neue Normal" charset="0"/>
                <a:cs typeface="Helvetica Neue Normal" charset="0"/>
              </a:rPr>
              <a:t>Ein Nutzer kann sich durch die Angabe einiger Informationen in Textfelder, die mit einem Hinweis versehen sind, selbständig anmelden.</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4696"/>
            <a:ext cx="1809750" cy="199927"/>
          </a:xfrm>
          <a:prstGeom prst="rect">
            <a:avLst/>
          </a:prstGeom>
          <a:noFill/>
        </p:spPr>
        <p:txBody>
          <a:bodyPr wrap="square" lIns="0" tIns="0" rIns="0" bIns="0" rtlCol="0" anchor="b">
            <a:spAutoFit/>
          </a:bodyPr>
          <a:lstStyle/>
          <a:p>
            <a:pPr>
              <a:lnSpc>
                <a:spcPct val="120000"/>
              </a:lnSpc>
            </a:pPr>
            <a:r>
              <a:rPr lang="de-DE" sz="1200" spc="100">
                <a:solidFill>
                  <a:schemeClr val="accent1"/>
                </a:solidFill>
                <a:latin typeface="Helvetica Neue Moyen" charset="0"/>
                <a:cs typeface="Helvetica Neue Normal" charset="0"/>
              </a:rPr>
              <a:t>#Register</a:t>
            </a:r>
          </a:p>
        </p:txBody>
      </p:sp>
      <p:pic>
        <p:nvPicPr>
          <p:cNvPr id="13" name="Picture Placeholder 12" descr="A screenshot of a cell phone&#10;&#10;Description automatically generated">
            <a:extLst>
              <a:ext uri="{FF2B5EF4-FFF2-40B4-BE49-F238E27FC236}">
                <a16:creationId xmlns:a16="http://schemas.microsoft.com/office/drawing/2014/main" id="{3D0B39C6-3A76-8B46-ACD5-AFF11EEE81C4}"/>
              </a:ext>
            </a:extLst>
          </p:cNvPr>
          <p:cNvPicPr>
            <a:picLocks noGrp="1" noChangeAspect="1"/>
          </p:cNvPicPr>
          <p:nvPr>
            <p:ph type="pic" sz="quarter" idx="10"/>
          </p:nvPr>
        </p:nvPicPr>
        <p:blipFill>
          <a:blip r:embed="rId2"/>
          <a:srcRect t="7333" b="7333"/>
          <a:stretch>
            <a:fillRect/>
          </a:stretch>
        </p:blipFill>
        <p:spPr/>
      </p:pic>
    </p:spTree>
    <p:extLst>
      <p:ext uri="{BB962C8B-B14F-4D97-AF65-F5344CB8AC3E}">
        <p14:creationId xmlns:p14="http://schemas.microsoft.com/office/powerpoint/2010/main" val="341075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37976"/>
          </a:xfrm>
          <a:prstGeom prst="rect">
            <a:avLst/>
          </a:prstGeom>
          <a:noFill/>
        </p:spPr>
        <p:txBody>
          <a:bodyPr wrap="square" lIns="0" tIns="0" rIns="0" bIns="0" rtlCol="0" anchor="t">
            <a:spAutoFit/>
          </a:bodyPr>
          <a:lstStyle/>
          <a:p>
            <a:pPr>
              <a:lnSpc>
                <a:spcPct val="110000"/>
              </a:lnSpc>
            </a:pPr>
            <a:r>
              <a:rPr lang="de-DE" sz="3200">
                <a:latin typeface="Helvetica Neue Moyen" charset="0"/>
                <a:cs typeface="Helvetica Neue Moyen" charset="0"/>
              </a:rPr>
              <a:t>Einstellungen vornehmen</a:t>
            </a: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de-DE" dirty="0">
                <a:latin typeface="Helvetica Neue Normal" charset="0"/>
                <a:cs typeface="Helvetica Neue Normal" charset="0"/>
              </a:rPr>
              <a:t>Der Nutzer kann ohne Anmeldung die Server Adresse wählen und das Speichern des letzten Anmeldenamens einstellen.</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4696"/>
            <a:ext cx="1809750" cy="199927"/>
          </a:xfrm>
          <a:prstGeom prst="rect">
            <a:avLst/>
          </a:prstGeom>
          <a:noFill/>
        </p:spPr>
        <p:txBody>
          <a:bodyPr wrap="square" lIns="0" tIns="0" rIns="0" bIns="0" rtlCol="0" anchor="b">
            <a:spAutoFit/>
          </a:bodyPr>
          <a:lstStyle/>
          <a:p>
            <a:pPr>
              <a:lnSpc>
                <a:spcPct val="120000"/>
              </a:lnSpc>
            </a:pPr>
            <a:r>
              <a:rPr lang="de-DE" sz="1200" spc="100">
                <a:solidFill>
                  <a:schemeClr val="accent1"/>
                </a:solidFill>
                <a:latin typeface="Helvetica Neue Moyen" charset="0"/>
                <a:cs typeface="Helvetica Neue Normal" charset="0"/>
              </a:rPr>
              <a:t>#Settings</a:t>
            </a:r>
          </a:p>
        </p:txBody>
      </p:sp>
      <p:pic>
        <p:nvPicPr>
          <p:cNvPr id="11" name="Picture Placeholder 10" descr="A screenshot of a cell phone&#10;&#10;Description automatically generated">
            <a:extLst>
              <a:ext uri="{FF2B5EF4-FFF2-40B4-BE49-F238E27FC236}">
                <a16:creationId xmlns:a16="http://schemas.microsoft.com/office/drawing/2014/main" id="{9C1F2BC9-B75D-F247-BC57-2279609D0D41}"/>
              </a:ext>
            </a:extLst>
          </p:cNvPr>
          <p:cNvPicPr>
            <a:picLocks noGrp="1" noChangeAspect="1"/>
          </p:cNvPicPr>
          <p:nvPr>
            <p:ph type="pic" sz="quarter" idx="10"/>
          </p:nvPr>
        </p:nvPicPr>
        <p:blipFill>
          <a:blip r:embed="rId2"/>
          <a:srcRect t="7399" b="7399"/>
          <a:stretch>
            <a:fillRect/>
          </a:stretch>
        </p:blipFill>
        <p:spPr/>
      </p:pic>
      <p:sp>
        <p:nvSpPr>
          <p:cNvPr id="2" name="Rechteck 1">
            <a:extLst>
              <a:ext uri="{FF2B5EF4-FFF2-40B4-BE49-F238E27FC236}">
                <a16:creationId xmlns:a16="http://schemas.microsoft.com/office/drawing/2014/main" id="{B1CDEDC7-FC6D-BD48-89FE-FED1A41E3648}"/>
              </a:ext>
            </a:extLst>
          </p:cNvPr>
          <p:cNvSpPr/>
          <p:nvPr/>
        </p:nvSpPr>
        <p:spPr>
          <a:xfrm>
            <a:off x="9769151" y="3968456"/>
            <a:ext cx="130629" cy="2583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 name="Textfeld 2">
            <a:extLst>
              <a:ext uri="{FF2B5EF4-FFF2-40B4-BE49-F238E27FC236}">
                <a16:creationId xmlns:a16="http://schemas.microsoft.com/office/drawing/2014/main" id="{B4D48FFA-203E-A343-996D-79F08E30C8F0}"/>
              </a:ext>
            </a:extLst>
          </p:cNvPr>
          <p:cNvSpPr txBox="1"/>
          <p:nvPr/>
        </p:nvSpPr>
        <p:spPr>
          <a:xfrm>
            <a:off x="9702079" y="3912945"/>
            <a:ext cx="290464" cy="369332"/>
          </a:xfrm>
          <a:prstGeom prst="rect">
            <a:avLst/>
          </a:prstGeom>
          <a:noFill/>
        </p:spPr>
        <p:txBody>
          <a:bodyPr wrap="none" rtlCol="0">
            <a:spAutoFit/>
          </a:bodyPr>
          <a:lstStyle/>
          <a:p>
            <a:r>
              <a:rPr lang="de-DE" dirty="0"/>
              <a:t>S</a:t>
            </a:r>
          </a:p>
        </p:txBody>
      </p:sp>
    </p:spTree>
    <p:extLst>
      <p:ext uri="{BB962C8B-B14F-4D97-AF65-F5344CB8AC3E}">
        <p14:creationId xmlns:p14="http://schemas.microsoft.com/office/powerpoint/2010/main" val="210993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09BE45-8BC1-4A2F-A9F4-5DE19A33FEC4}"/>
              </a:ext>
            </a:extLst>
          </p:cNvPr>
          <p:cNvSpPr txBox="1"/>
          <p:nvPr/>
        </p:nvSpPr>
        <p:spPr>
          <a:xfrm>
            <a:off x="1343025" y="3819785"/>
            <a:ext cx="3820160"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Eine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Anwendung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verschiedene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anmelden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Kalender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eintragen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Somit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können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beispielsweise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reservieren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oder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Buch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über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ihre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führen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p>
        </p:txBody>
      </p:sp>
      <p:sp>
        <p:nvSpPr>
          <p:cNvPr id="10" name="TextBox 9">
            <a:extLst>
              <a:ext uri="{FF2B5EF4-FFF2-40B4-BE49-F238E27FC236}">
                <a16:creationId xmlns:a16="http://schemas.microsoft.com/office/drawing/2014/main" id="{CC64D60E-97C8-40D3-8BC1-F332A2B90BD7}"/>
              </a:ext>
            </a:extLst>
          </p:cNvPr>
          <p:cNvSpPr txBox="1"/>
          <p:nvPr/>
        </p:nvSpPr>
        <p:spPr>
          <a:xfrm>
            <a:off x="1343025" y="1717674"/>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549E92"/>
                </a:solidFill>
                <a:effectLst/>
                <a:uLnTx/>
                <a:uFillTx/>
                <a:latin typeface="Helvetica Neue Moyen" charset="0"/>
                <a:ea typeface="+mn-ea"/>
                <a:cs typeface="Helvetica Neue Normal" charset="0"/>
              </a:rPr>
              <a:t>HSDronelog</a:t>
            </a:r>
            <a:endPar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endParaRPr>
          </a:p>
        </p:txBody>
      </p:sp>
      <p:sp>
        <p:nvSpPr>
          <p:cNvPr id="11" name="TextBox 10">
            <a:extLst>
              <a:ext uri="{FF2B5EF4-FFF2-40B4-BE49-F238E27FC236}">
                <a16:creationId xmlns:a16="http://schemas.microsoft.com/office/drawing/2014/main" id="{AE34C79D-4757-4FDA-9506-535FF5114213}"/>
              </a:ext>
            </a:extLst>
          </p:cNvPr>
          <p:cNvSpPr txBox="1"/>
          <p:nvPr/>
        </p:nvSpPr>
        <p:spPr>
          <a:xfrm>
            <a:off x="1343025" y="2010818"/>
            <a:ext cx="435292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Was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ist</a:t>
            </a: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das </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HSDroneLog</a:t>
            </a: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pic>
        <p:nvPicPr>
          <p:cNvPr id="14" name="Grafik 13">
            <a:extLst>
              <a:ext uri="{FF2B5EF4-FFF2-40B4-BE49-F238E27FC236}">
                <a16:creationId xmlns:a16="http://schemas.microsoft.com/office/drawing/2014/main" id="{A62C9720-E528-433D-B3FA-6A7DAAB15009}"/>
              </a:ext>
            </a:extLst>
          </p:cNvPr>
          <p:cNvPicPr>
            <a:picLocks noChangeAspect="1"/>
          </p:cNvPicPr>
          <p:nvPr/>
        </p:nvPicPr>
        <p:blipFill>
          <a:blip r:embed="rId2"/>
          <a:stretch>
            <a:fillRect/>
          </a:stretch>
        </p:blipFill>
        <p:spPr>
          <a:xfrm>
            <a:off x="6364637" y="2891949"/>
            <a:ext cx="5351113" cy="1187747"/>
          </a:xfrm>
          <a:prstGeom prst="rect">
            <a:avLst/>
          </a:prstGeom>
        </p:spPr>
      </p:pic>
    </p:spTree>
    <p:extLst>
      <p:ext uri="{BB962C8B-B14F-4D97-AF65-F5344CB8AC3E}">
        <p14:creationId xmlns:p14="http://schemas.microsoft.com/office/powerpoint/2010/main" val="409876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738" y="3284546"/>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1880701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pic>
        <p:nvPicPr>
          <p:cNvPr id="11" name="Picture Placeholder 10" descr="A screenshot of a cell phone&#10;&#10;Description automatically generated">
            <a:extLst>
              <a:ext uri="{FF2B5EF4-FFF2-40B4-BE49-F238E27FC236}">
                <a16:creationId xmlns:a16="http://schemas.microsoft.com/office/drawing/2014/main" id="{FB8704D9-FADB-A840-8B54-A6825CC095BA}"/>
              </a:ext>
            </a:extLst>
          </p:cNvPr>
          <p:cNvPicPr>
            <a:picLocks noGrp="1" noChangeAspect="1"/>
          </p:cNvPicPr>
          <p:nvPr>
            <p:ph type="pic" sz="quarter" idx="10"/>
          </p:nvPr>
        </p:nvPicPr>
        <p:blipFill>
          <a:blip r:embed="rId3"/>
          <a:srcRect l="1372" r="1372"/>
          <a:stretch>
            <a:fillRect/>
          </a:stretch>
        </p:blipFill>
        <p:spPr/>
      </p:pic>
      <p:sp>
        <p:nvSpPr>
          <p:cNvPr id="12" name="Rectangle 11">
            <a:extLst>
              <a:ext uri="{FF2B5EF4-FFF2-40B4-BE49-F238E27FC236}">
                <a16:creationId xmlns:a16="http://schemas.microsoft.com/office/drawing/2014/main" id="{6969BE6A-A6BE-3444-A264-D4F916F5230F}"/>
              </a:ext>
            </a:extLst>
          </p:cNvPr>
          <p:cNvSpPr/>
          <p:nvPr/>
        </p:nvSpPr>
        <p:spPr>
          <a:xfrm>
            <a:off x="2560320" y="1483112"/>
            <a:ext cx="2335530" cy="4081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Curved Connector 15">
            <a:extLst>
              <a:ext uri="{FF2B5EF4-FFF2-40B4-BE49-F238E27FC236}">
                <a16:creationId xmlns:a16="http://schemas.microsoft.com/office/drawing/2014/main" id="{83047D61-51CC-494D-A3C3-9423738E23AF}"/>
              </a:ext>
            </a:extLst>
          </p:cNvPr>
          <p:cNvCxnSpPr>
            <a:cxnSpLocks/>
          </p:cNvCxnSpPr>
          <p:nvPr/>
        </p:nvCxnSpPr>
        <p:spPr>
          <a:xfrm rot="10800000">
            <a:off x="5252226" y="3066587"/>
            <a:ext cx="3010828" cy="10788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4A7AA8-1257-F84B-8D5F-DAE252113D95}"/>
              </a:ext>
            </a:extLst>
          </p:cNvPr>
          <p:cNvSpPr txBox="1"/>
          <p:nvPr/>
        </p:nvSpPr>
        <p:spPr>
          <a:xfrm>
            <a:off x="8275620" y="3960787"/>
            <a:ext cx="2408663" cy="369332"/>
          </a:xfrm>
          <a:prstGeom prst="rect">
            <a:avLst/>
          </a:prstGeom>
          <a:noFill/>
        </p:spPr>
        <p:txBody>
          <a:bodyPr wrap="square" rtlCol="0">
            <a:spAutoFit/>
          </a:bodyPr>
          <a:lstStyle/>
          <a:p>
            <a:r>
              <a:rPr lang="de-DE"/>
              <a:t>Aktivität</a:t>
            </a:r>
          </a:p>
        </p:txBody>
      </p:sp>
    </p:spTree>
    <p:extLst>
      <p:ext uri="{BB962C8B-B14F-4D97-AF65-F5344CB8AC3E}">
        <p14:creationId xmlns:p14="http://schemas.microsoft.com/office/powerpoint/2010/main" val="1265860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pic>
        <p:nvPicPr>
          <p:cNvPr id="11" name="Picture Placeholder 10" descr="A screenshot of a cell phone&#10;&#10;Description automatically generated">
            <a:extLst>
              <a:ext uri="{FF2B5EF4-FFF2-40B4-BE49-F238E27FC236}">
                <a16:creationId xmlns:a16="http://schemas.microsoft.com/office/drawing/2014/main" id="{432F9BA1-CC84-C64D-A340-45F1B84AC2DF}"/>
              </a:ext>
            </a:extLst>
          </p:cNvPr>
          <p:cNvPicPr>
            <a:picLocks noGrp="1" noChangeAspect="1"/>
          </p:cNvPicPr>
          <p:nvPr>
            <p:ph type="pic" sz="quarter" idx="10"/>
          </p:nvPr>
        </p:nvPicPr>
        <p:blipFill>
          <a:blip r:embed="rId3"/>
          <a:srcRect l="1372" r="1372"/>
          <a:stretch>
            <a:fillRect/>
          </a:stretch>
        </p:blipFill>
        <p:spPr/>
      </p:pic>
      <p:sp>
        <p:nvSpPr>
          <p:cNvPr id="12" name="Rectangle 11">
            <a:extLst>
              <a:ext uri="{FF2B5EF4-FFF2-40B4-BE49-F238E27FC236}">
                <a16:creationId xmlns:a16="http://schemas.microsoft.com/office/drawing/2014/main" id="{E4F84178-B3CA-5142-95FC-279AAFC4B319}"/>
              </a:ext>
            </a:extLst>
          </p:cNvPr>
          <p:cNvSpPr/>
          <p:nvPr/>
        </p:nvSpPr>
        <p:spPr>
          <a:xfrm>
            <a:off x="2560320" y="1483112"/>
            <a:ext cx="2335530" cy="4081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Picture 15">
            <a:extLst>
              <a:ext uri="{FF2B5EF4-FFF2-40B4-BE49-F238E27FC236}">
                <a16:creationId xmlns:a16="http://schemas.microsoft.com/office/drawing/2014/main" id="{9A167177-C699-5E49-8FC8-98B72BD0530A}"/>
              </a:ext>
            </a:extLst>
          </p:cNvPr>
          <p:cNvPicPr>
            <a:picLocks noChangeAspect="1"/>
          </p:cNvPicPr>
          <p:nvPr/>
        </p:nvPicPr>
        <p:blipFill>
          <a:blip r:embed="rId4"/>
          <a:stretch>
            <a:fillRect/>
          </a:stretch>
        </p:blipFill>
        <p:spPr>
          <a:xfrm>
            <a:off x="6984028" y="1431720"/>
            <a:ext cx="2362604" cy="3989228"/>
          </a:xfrm>
          <a:prstGeom prst="rect">
            <a:avLst/>
          </a:prstGeom>
          <a:effectLst>
            <a:outerShdw blurRad="50800" dist="38100" dir="13500000" algn="br" rotWithShape="0">
              <a:prstClr val="black">
                <a:alpha val="40000"/>
              </a:prstClr>
            </a:outerShdw>
          </a:effectLst>
        </p:spPr>
      </p:pic>
      <p:pic>
        <p:nvPicPr>
          <p:cNvPr id="15" name="Picture 14">
            <a:extLst>
              <a:ext uri="{FF2B5EF4-FFF2-40B4-BE49-F238E27FC236}">
                <a16:creationId xmlns:a16="http://schemas.microsoft.com/office/drawing/2014/main" id="{7C041369-998C-314E-8E3D-38F3A71B49B7}"/>
              </a:ext>
            </a:extLst>
          </p:cNvPr>
          <p:cNvPicPr>
            <a:picLocks noChangeAspect="1"/>
          </p:cNvPicPr>
          <p:nvPr/>
        </p:nvPicPr>
        <p:blipFill>
          <a:blip r:embed="rId5"/>
          <a:stretch>
            <a:fillRect/>
          </a:stretch>
        </p:blipFill>
        <p:spPr>
          <a:xfrm>
            <a:off x="7140090" y="1658019"/>
            <a:ext cx="2335530" cy="3939893"/>
          </a:xfrm>
          <a:prstGeom prst="rect">
            <a:avLst/>
          </a:prstGeom>
          <a:effectLst>
            <a:outerShdw blurRad="50800" dist="38100" dir="13500000" algn="br" rotWithShape="0">
              <a:prstClr val="black">
                <a:alpha val="40000"/>
              </a:prstClr>
            </a:outerShdw>
          </a:effectLst>
        </p:spPr>
      </p:pic>
      <p:cxnSp>
        <p:nvCxnSpPr>
          <p:cNvPr id="18" name="Curved Connector 17">
            <a:extLst>
              <a:ext uri="{FF2B5EF4-FFF2-40B4-BE49-F238E27FC236}">
                <a16:creationId xmlns:a16="http://schemas.microsoft.com/office/drawing/2014/main" id="{059FA902-C4E1-C24E-ACFB-E7921B5A06A3}"/>
              </a:ext>
            </a:extLst>
          </p:cNvPr>
          <p:cNvCxnSpPr>
            <a:cxnSpLocks/>
          </p:cNvCxnSpPr>
          <p:nvPr/>
        </p:nvCxnSpPr>
        <p:spPr>
          <a:xfrm rot="10800000" flipV="1">
            <a:off x="9623504" y="1862254"/>
            <a:ext cx="724828" cy="6579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2FA674-F73C-6B4F-BCF8-D8C7FC92B11A}"/>
              </a:ext>
            </a:extLst>
          </p:cNvPr>
          <p:cNvSpPr txBox="1"/>
          <p:nvPr/>
        </p:nvSpPr>
        <p:spPr>
          <a:xfrm>
            <a:off x="10348332" y="1658019"/>
            <a:ext cx="1438507" cy="369332"/>
          </a:xfrm>
          <a:prstGeom prst="rect">
            <a:avLst/>
          </a:prstGeom>
          <a:noFill/>
        </p:spPr>
        <p:txBody>
          <a:bodyPr wrap="square" rtlCol="0">
            <a:spAutoFit/>
          </a:bodyPr>
          <a:lstStyle/>
          <a:p>
            <a:r>
              <a:rPr lang="de-DE"/>
              <a:t>Fragmente</a:t>
            </a:r>
          </a:p>
        </p:txBody>
      </p:sp>
    </p:spTree>
    <p:extLst>
      <p:ext uri="{BB962C8B-B14F-4D97-AF65-F5344CB8AC3E}">
        <p14:creationId xmlns:p14="http://schemas.microsoft.com/office/powerpoint/2010/main" val="422488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5E-6 -2.01662E-17 L -0.36367 -0.00023 " pathEditMode="relative" rAng="0" ptsTypes="AA">
                                      <p:cBhvr>
                                        <p:cTn id="6" dur="2000" fill="hold"/>
                                        <p:tgtEl>
                                          <p:spTgt spid="16"/>
                                        </p:tgtEl>
                                        <p:attrNameLst>
                                          <p:attrName>ppt_x</p:attrName>
                                          <p:attrName>ppt_y</p:attrName>
                                        </p:attrNameLst>
                                      </p:cBhvr>
                                      <p:rCtr x="-18177" y="-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36367 -0.00023 L -1.25E-6 -2.01662E-17 " pathEditMode="relative" rAng="0" ptsTypes="AA">
                                      <p:cBhvr>
                                        <p:cTn id="10" dur="2000" fill="hold"/>
                                        <p:tgtEl>
                                          <p:spTgt spid="16"/>
                                        </p:tgtEl>
                                        <p:attrNameLst>
                                          <p:attrName>ppt_x</p:attrName>
                                          <p:attrName>ppt_y</p:attrName>
                                        </p:attrNameLst>
                                      </p:cBhvr>
                                      <p:rCtr x="18177" y="23"/>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2.08333E-7 -2.59259E-6 L -0.37578 -0.03658 " pathEditMode="relative" rAng="0" ptsTypes="AA">
                                      <p:cBhvr>
                                        <p:cTn id="14" dur="2000" fill="hold"/>
                                        <p:tgtEl>
                                          <p:spTgt spid="15"/>
                                        </p:tgtEl>
                                        <p:attrNameLst>
                                          <p:attrName>ppt_x</p:attrName>
                                          <p:attrName>ppt_y</p:attrName>
                                        </p:attrNameLst>
                                      </p:cBhvr>
                                      <p:rCtr x="-18789"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895958"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u="none" strike="noStrike" kern="1200" cap="none" spc="0" normalizeH="0" baseline="0">
                <a:ln>
                  <a:noFill/>
                </a:ln>
                <a:effectLst/>
                <a:uLnTx/>
                <a:uFillTx/>
                <a:latin typeface="Helvetica Neue Moyen" charset="0"/>
                <a:ea typeface="+mn-ea"/>
                <a:cs typeface="Helvetica Neue Moyen" charset="0"/>
              </a:rPr>
              <a:t>Detailseite</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a:ln>
                  <a:noFill/>
                </a:ln>
                <a:solidFill>
                  <a:schemeClr val="accent1"/>
                </a:solidFill>
                <a:effectLst/>
                <a:uLnTx/>
                <a:uFillTx/>
                <a:latin typeface="Helvetica Neue Moyen" charset="0"/>
                <a:ea typeface="+mn-ea"/>
                <a:cs typeface="Helvetica Neue Normal" charset="0"/>
              </a:rPr>
              <a:t>#Activity</a:t>
            </a:r>
          </a:p>
        </p:txBody>
      </p:sp>
      <p:pic>
        <p:nvPicPr>
          <p:cNvPr id="11" name="Picture Placeholder 10" descr="A screenshot of a cell phone&#10;&#10;Description automatically generated">
            <a:extLst>
              <a:ext uri="{FF2B5EF4-FFF2-40B4-BE49-F238E27FC236}">
                <a16:creationId xmlns:a16="http://schemas.microsoft.com/office/drawing/2014/main" id="{9E3970B2-3268-5A46-8BC7-D84772A2D49F}"/>
              </a:ext>
            </a:extLst>
          </p:cNvPr>
          <p:cNvPicPr>
            <a:picLocks noGrp="1" noChangeAspect="1"/>
          </p:cNvPicPr>
          <p:nvPr>
            <p:ph type="pic" sz="quarter" idx="10"/>
          </p:nvPr>
        </p:nvPicPr>
        <p:blipFill>
          <a:blip r:embed="rId4"/>
          <a:srcRect l="1372" r="1372"/>
          <a:stretch>
            <a:fillRect/>
          </a:stretch>
        </p:blipFill>
        <p:spPr/>
      </p:pic>
    </p:spTree>
    <p:extLst>
      <p:ext uri="{BB962C8B-B14F-4D97-AF65-F5344CB8AC3E}">
        <p14:creationId xmlns:p14="http://schemas.microsoft.com/office/powerpoint/2010/main" val="4165552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7074599" y="3180855"/>
            <a:ext cx="4076700" cy="496290"/>
          </a:xfrm>
          <a:prstGeom prst="rect">
            <a:avLst/>
          </a:prstGeom>
          <a:noFill/>
        </p:spPr>
        <p:txBody>
          <a:bodyPr wrap="square" lIns="0" tIns="0" rIns="0" bIns="0" rtlCol="0">
            <a:spAutoFit/>
          </a:bodyPr>
          <a:lstStyle/>
          <a:p>
            <a:pPr>
              <a:lnSpc>
                <a:spcPct val="110000"/>
              </a:lnSpc>
            </a:pPr>
            <a:r>
              <a:rPr lang="de-DE" sz="3200" dirty="0">
                <a:latin typeface="Helvetica Neue Moyen" charset="0"/>
                <a:cs typeface="Helvetica Neue Moyen" charset="0"/>
              </a:rPr>
              <a:t>Erläutern von Fehlern</a:t>
            </a:r>
          </a:p>
        </p:txBody>
      </p:sp>
      <p:sp>
        <p:nvSpPr>
          <p:cNvPr id="6" name="TextBox 5">
            <a:extLst>
              <a:ext uri="{FF2B5EF4-FFF2-40B4-BE49-F238E27FC236}">
                <a16:creationId xmlns:a16="http://schemas.microsoft.com/office/drawing/2014/main" id="{28DA9C59-46FF-4992-8078-F8DD8674AAC7}"/>
              </a:ext>
            </a:extLst>
          </p:cNvPr>
          <p:cNvSpPr txBox="1"/>
          <p:nvPr/>
        </p:nvSpPr>
        <p:spPr>
          <a:xfrm>
            <a:off x="7074599" y="2851368"/>
            <a:ext cx="1809750" cy="199927"/>
          </a:xfrm>
          <a:prstGeom prst="rect">
            <a:avLst/>
          </a:prstGeom>
          <a:noFill/>
        </p:spPr>
        <p:txBody>
          <a:bodyPr wrap="square" lIns="0" tIns="0" rIns="0" bIns="0" rtlCol="0" anchor="b">
            <a:spAutoFit/>
          </a:bodyPr>
          <a:lstStyle/>
          <a:p>
            <a:pPr>
              <a:lnSpc>
                <a:spcPct val="120000"/>
              </a:lnSpc>
            </a:pPr>
            <a:r>
              <a:rPr lang="de-DE" sz="1200" spc="100">
                <a:solidFill>
                  <a:schemeClr val="accent1"/>
                </a:solidFill>
                <a:latin typeface="Helvetica Neue Moyen" charset="0"/>
                <a:cs typeface="Helvetica Neue Normal" charset="0"/>
              </a:rPr>
              <a:t>#Error</a:t>
            </a:r>
            <a:r>
              <a:rPr lang="de-DE" sz="1200" spc="100">
                <a:solidFill>
                  <a:schemeClr val="accent1"/>
                </a:solidFill>
                <a:latin typeface="Helvetica Neue Normal" charset="0"/>
                <a:cs typeface="Helvetica Neue Normal" charset="0"/>
              </a:rPr>
              <a:t> </a:t>
            </a:r>
          </a:p>
        </p:txBody>
      </p:sp>
      <p:pic>
        <p:nvPicPr>
          <p:cNvPr id="21" name="Bildplatzhalter 20">
            <a:extLst>
              <a:ext uri="{FF2B5EF4-FFF2-40B4-BE49-F238E27FC236}">
                <a16:creationId xmlns:a16="http://schemas.microsoft.com/office/drawing/2014/main" id="{6F951165-B39D-B743-8DB9-A5CCE135839E}"/>
              </a:ext>
            </a:extLst>
          </p:cNvPr>
          <p:cNvPicPr>
            <a:picLocks noGrp="1" noChangeAspect="1"/>
          </p:cNvPicPr>
          <p:nvPr>
            <p:ph type="pic" sz="quarter" idx="10"/>
          </p:nvPr>
        </p:nvPicPr>
        <p:blipFill>
          <a:blip r:embed="rId3"/>
          <a:srcRect t="5882" b="5882"/>
          <a:stretch>
            <a:fillRect/>
          </a:stretch>
        </p:blipFill>
        <p:spPr/>
      </p:pic>
    </p:spTree>
    <p:extLst>
      <p:ext uri="{BB962C8B-B14F-4D97-AF65-F5344CB8AC3E}">
        <p14:creationId xmlns:p14="http://schemas.microsoft.com/office/powerpoint/2010/main" val="3444292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041" y="4155335"/>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2975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37976"/>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200" u="none" strike="noStrike" kern="1200" cap="none" spc="0" normalizeH="0" baseline="0">
                <a:ln>
                  <a:noFill/>
                </a:ln>
                <a:effectLst/>
                <a:uLnTx/>
                <a:uFillTx/>
                <a:latin typeface="Helvetica Neue Moyen" charset="0"/>
                <a:ea typeface="+mn-ea"/>
                <a:cs typeface="Helvetica Neue Moyen" charset="0"/>
              </a:rPr>
              <a:t>Visualisierung von Daten</a:t>
            </a:r>
            <a:endParaRPr kumimoji="0" lang="de-DE" sz="3200" u="none" strike="noStrike" kern="1200" cap="none" spc="0" normalizeH="0" baseline="0">
              <a:ln>
                <a:noFill/>
              </a:ln>
              <a:solidFill>
                <a:schemeClr val="accent1"/>
              </a:solidFill>
              <a:effectLst/>
              <a:uLnTx/>
              <a:uFillTx/>
              <a:latin typeface="Helvetica Neue Moyen" charset="0"/>
              <a:ea typeface="+mn-ea"/>
              <a:cs typeface="Helvetica Neue Moyen" charset="0"/>
            </a:endParaRP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07247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latin typeface="Helvetica Neue Normal" charset="0"/>
                <a:cs typeface="Helvetica Neue Normal" charset="0"/>
              </a:rPr>
              <a:t>Das Dashboard bereitet Daten in visueller Form besser erkennbar für den Nutzer auf und zeigt sie mittels einem Kreisdiagramm und einer Karte an.</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55749"/>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#Chart</a:t>
            </a:r>
          </a:p>
        </p:txBody>
      </p:sp>
      <p:pic>
        <p:nvPicPr>
          <p:cNvPr id="15" name="Picture 14" descr="A screenshot of a cell phone&#10;&#10;Description automatically generated">
            <a:extLst>
              <a:ext uri="{FF2B5EF4-FFF2-40B4-BE49-F238E27FC236}">
                <a16:creationId xmlns:a16="http://schemas.microsoft.com/office/drawing/2014/main" id="{CAD88D85-0951-7E40-9685-F94F14C7ED2A}"/>
              </a:ext>
            </a:extLst>
          </p:cNvPr>
          <p:cNvPicPr>
            <a:picLocks noChangeAspect="1"/>
          </p:cNvPicPr>
          <p:nvPr/>
        </p:nvPicPr>
        <p:blipFill>
          <a:blip r:embed="rId3"/>
          <a:stretch>
            <a:fillRect/>
          </a:stretch>
        </p:blipFill>
        <p:spPr>
          <a:xfrm>
            <a:off x="6842314" y="0"/>
            <a:ext cx="534968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73712718-2BB4-FD40-922B-DF64B52C8A5B}"/>
                  </a:ext>
                </a:extLst>
              </p14:cNvPr>
              <p14:cNvContentPartPr/>
              <p14:nvPr/>
            </p14:nvContentPartPr>
            <p14:xfrm>
              <a:off x="9111960" y="6372609"/>
              <a:ext cx="67680" cy="137160"/>
            </p14:xfrm>
          </p:contentPart>
        </mc:Choice>
        <mc:Fallback xmlns="">
          <p:pic>
            <p:nvPicPr>
              <p:cNvPr id="17" name="Ink 16">
                <a:extLst>
                  <a:ext uri="{FF2B5EF4-FFF2-40B4-BE49-F238E27FC236}">
                    <a16:creationId xmlns:a16="http://schemas.microsoft.com/office/drawing/2014/main" id="{73712718-2BB4-FD40-922B-DF64B52C8A5B}"/>
                  </a:ext>
                </a:extLst>
              </p:cNvPr>
              <p:cNvPicPr/>
              <p:nvPr/>
            </p:nvPicPr>
            <p:blipFill>
              <a:blip r:embed="rId5"/>
              <a:stretch>
                <a:fillRect/>
              </a:stretch>
            </p:blipFill>
            <p:spPr>
              <a:xfrm>
                <a:off x="9103320" y="6363969"/>
                <a:ext cx="85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56EAB44-4114-0D45-8BA0-9A8D6887E96D}"/>
                  </a:ext>
                </a:extLst>
              </p14:cNvPr>
              <p14:cNvContentPartPr/>
              <p14:nvPr/>
            </p14:nvContentPartPr>
            <p14:xfrm>
              <a:off x="7688520" y="6322209"/>
              <a:ext cx="300960" cy="228960"/>
            </p14:xfrm>
          </p:contentPart>
        </mc:Choice>
        <mc:Fallback xmlns="">
          <p:pic>
            <p:nvPicPr>
              <p:cNvPr id="21" name="Ink 20">
                <a:extLst>
                  <a:ext uri="{FF2B5EF4-FFF2-40B4-BE49-F238E27FC236}">
                    <a16:creationId xmlns:a16="http://schemas.microsoft.com/office/drawing/2014/main" id="{C56EAB44-4114-0D45-8BA0-9A8D6887E96D}"/>
                  </a:ext>
                </a:extLst>
              </p:cNvPr>
              <p:cNvPicPr/>
              <p:nvPr/>
            </p:nvPicPr>
            <p:blipFill>
              <a:blip r:embed="rId7"/>
              <a:stretch>
                <a:fillRect/>
              </a:stretch>
            </p:blipFill>
            <p:spPr>
              <a:xfrm>
                <a:off x="7679520" y="6313209"/>
                <a:ext cx="318600" cy="246600"/>
              </a:xfrm>
              <a:prstGeom prst="rect">
                <a:avLst/>
              </a:prstGeom>
            </p:spPr>
          </p:pic>
        </mc:Fallback>
      </mc:AlternateContent>
    </p:spTree>
    <p:extLst>
      <p:ext uri="{BB962C8B-B14F-4D97-AF65-F5344CB8AC3E}">
        <p14:creationId xmlns:p14="http://schemas.microsoft.com/office/powerpoint/2010/main" val="105846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930D8D-7B78-46E1-81B3-44DC7BCE950E}"/>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9" name="TextBox 8">
            <a:extLst>
              <a:ext uri="{FF2B5EF4-FFF2-40B4-BE49-F238E27FC236}">
                <a16:creationId xmlns:a16="http://schemas.microsoft.com/office/drawing/2014/main" id="{7E756B21-C334-4EB0-9BE3-62B23A97C01F}"/>
              </a:ext>
            </a:extLst>
          </p:cNvPr>
          <p:cNvSpPr txBox="1"/>
          <p:nvPr/>
        </p:nvSpPr>
        <p:spPr>
          <a:xfrm>
            <a:off x="1343025" y="2010818"/>
            <a:ext cx="3500437" cy="132959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3200" u="none" strike="noStrike" kern="1200" cap="none" spc="0" normalizeH="0" baseline="0" noProof="0">
                <a:ln>
                  <a:noFill/>
                </a:ln>
                <a:effectLst/>
                <a:uLnTx/>
                <a:uFillTx/>
                <a:latin typeface="Helvetica Neue Moyen" charset="0"/>
                <a:ea typeface="+mn-ea"/>
                <a:cs typeface="Helvetica Neue Moyen" charset="0"/>
              </a:rPr>
              <a:t>Visualisierung mit</a:t>
            </a:r>
            <a:r>
              <a:rPr lang="de-DE" sz="3200">
                <a:latin typeface="Helvetica Neue Moyen" charset="0"/>
                <a:cs typeface="Helvetica Neue Moyen" charset="0"/>
              </a:rPr>
              <a:t>hilfe von </a:t>
            </a:r>
            <a:r>
              <a:rPr kumimoji="0" lang="de-DE" sz="3200" u="none" strike="noStrike" kern="1200" cap="none" spc="0" normalizeH="0" baseline="0" noProof="0">
                <a:ln>
                  <a:noFill/>
                </a:ln>
                <a:effectLst/>
                <a:uLnTx/>
                <a:uFillTx/>
                <a:latin typeface="Helvetica Neue Moyen" charset="0"/>
                <a:ea typeface="+mn-ea"/>
                <a:cs typeface="Helvetica Neue Moyen" charset="0"/>
              </a:rPr>
              <a:t>Tabellen</a:t>
            </a:r>
            <a:endParaRPr kumimoji="0" lang="de-DE" sz="32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FFA064A2-9533-4F12-BB13-1572BF9BD3EF}"/>
              </a:ext>
            </a:extLst>
          </p:cNvPr>
          <p:cNvSpPr txBox="1"/>
          <p:nvPr/>
        </p:nvSpPr>
        <p:spPr>
          <a:xfrm>
            <a:off x="1343025" y="3819785"/>
            <a:ext cx="3755186" cy="51854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a:latin typeface="Helvetica Neue Normal" charset="0"/>
                <a:cs typeface="Helvetica Neue Normal" charset="0"/>
              </a:rPr>
              <a:t>Es werden Tabellen mit nützlichen Daten angezeigt, welche den Piloten bei seinen Aufgaben unterstützen.</a:t>
            </a:r>
            <a:endParaRPr lang="de-DE" dirty="0">
              <a:latin typeface="Helvetica Neue Normal" charset="0"/>
              <a:cs typeface="Helvetica Neue Normal" charset="0"/>
            </a:endParaRPr>
          </a:p>
        </p:txBody>
      </p:sp>
      <p:sp>
        <p:nvSpPr>
          <p:cNvPr id="5" name="TextBox 4">
            <a:extLst>
              <a:ext uri="{FF2B5EF4-FFF2-40B4-BE49-F238E27FC236}">
                <a16:creationId xmlns:a16="http://schemas.microsoft.com/office/drawing/2014/main" id="{82C80EBB-DD02-49C5-A6E7-83304CBDB72E}"/>
              </a:ext>
            </a:extLst>
          </p:cNvPr>
          <p:cNvSpPr txBox="1"/>
          <p:nvPr/>
        </p:nvSpPr>
        <p:spPr>
          <a:xfrm>
            <a:off x="1343025"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noProof="0">
                <a:ln>
                  <a:noFill/>
                </a:ln>
                <a:solidFill>
                  <a:schemeClr val="accent1"/>
                </a:solidFill>
                <a:effectLst/>
                <a:uLnTx/>
                <a:uFillTx/>
                <a:latin typeface="Helvetica Neue Moyen" charset="0"/>
                <a:ea typeface="+mn-ea"/>
                <a:cs typeface="Helvetica Neue Normal" charset="0"/>
              </a:rPr>
              <a:t>#Table</a:t>
            </a:r>
            <a:endParaRPr kumimoji="0" lang="de-DE"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1" name="Picture 10" descr="A screenshot of a cell phone&#10;&#10;Description automatically generated">
            <a:extLst>
              <a:ext uri="{FF2B5EF4-FFF2-40B4-BE49-F238E27FC236}">
                <a16:creationId xmlns:a16="http://schemas.microsoft.com/office/drawing/2014/main" id="{599393C0-9A3B-A44C-BC31-08FC823546E6}"/>
              </a:ext>
            </a:extLst>
          </p:cNvPr>
          <p:cNvPicPr>
            <a:picLocks noChangeAspect="1"/>
          </p:cNvPicPr>
          <p:nvPr/>
        </p:nvPicPr>
        <p:blipFill>
          <a:blip r:embed="rId2"/>
          <a:stretch>
            <a:fillRect/>
          </a:stretch>
        </p:blipFill>
        <p:spPr>
          <a:xfrm>
            <a:off x="6515812" y="1475750"/>
            <a:ext cx="4675711" cy="4201646"/>
          </a:xfrm>
          <a:prstGeom prst="rect">
            <a:avLst/>
          </a:prstGeom>
        </p:spPr>
      </p:pic>
    </p:spTree>
    <p:extLst>
      <p:ext uri="{BB962C8B-B14F-4D97-AF65-F5344CB8AC3E}">
        <p14:creationId xmlns:p14="http://schemas.microsoft.com/office/powerpoint/2010/main" val="2900201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GUI-Grundlagen</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Loginseite</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335"/>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Dashboard</a:t>
            </a: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5880"/>
            <a:ext cx="3116537" cy="310213"/>
          </a:xfrm>
          <a:prstGeom prst="rect">
            <a:avLst/>
          </a:prstGeom>
          <a:noFill/>
        </p:spPr>
        <p:txBody>
          <a:bodyPr wrap="square" lIns="0" tIns="0" rIns="0" bIns="0" rtlCol="0" anchor="b">
            <a:spAutoFit/>
          </a:bodyPr>
          <a:lstStyle/>
          <a:p>
            <a:pPr>
              <a:lnSpc>
                <a:spcPct val="110000"/>
              </a:lnSpc>
            </a:pPr>
            <a:r>
              <a:rPr lang="de-DE" sz="2000">
                <a:solidFill>
                  <a:srgbClr val="036289"/>
                </a:solidFill>
                <a:latin typeface="Helvetica Neue Moyen" charset="0"/>
                <a:cs typeface="Helvetica Neue Moyen" charset="0"/>
              </a:rPr>
              <a:t>Detailseiten</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de-DE" sz="2000">
                <a:latin typeface="Helvetica Neue Moyen" charset="0"/>
                <a:cs typeface="Helvetica Neue Moyen" charset="0"/>
              </a:rPr>
              <a:t>Aufbau der App</a:t>
            </a: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4133" y="5065546"/>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Grundlagen und Merkmale.</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 Konto eröffnen.</a:t>
            </a: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Fragmente und Activitys.</a:t>
            </a: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Die Übersicht bekommen</a:t>
            </a:r>
          </a:p>
        </p:txBody>
      </p:sp>
      <p:sp>
        <p:nvSpPr>
          <p:cNvPr id="16" name="TextBox 15">
            <a:extLst>
              <a:ext uri="{FF2B5EF4-FFF2-40B4-BE49-F238E27FC236}">
                <a16:creationId xmlns:a16="http://schemas.microsoft.com/office/drawing/2014/main" id="{D85709A8-5458-4FA9-8706-A2E2554076B1}"/>
              </a:ext>
            </a:extLst>
          </p:cNvPr>
          <p:cNvSpPr txBox="1"/>
          <p:nvPr/>
        </p:nvSpPr>
        <p:spPr>
          <a:xfrm>
            <a:off x="1919288" y="5366004"/>
            <a:ext cx="3116537" cy="386388"/>
          </a:xfrm>
          <a:prstGeom prst="rect">
            <a:avLst/>
          </a:prstGeom>
          <a:noFill/>
        </p:spPr>
        <p:txBody>
          <a:bodyPr wrap="square" lIns="0" tIns="0" rIns="0" bIns="0" rtlCol="0" anchor="t">
            <a:spAutoFit/>
          </a:bodyPr>
          <a:lstStyle/>
          <a:p>
            <a:pPr>
              <a:lnSpc>
                <a:spcPct val="120000"/>
              </a:lnSpc>
            </a:pPr>
            <a:r>
              <a:rPr lang="de-DE" sz="1100">
                <a:solidFill>
                  <a:schemeClr val="bg2">
                    <a:lumMod val="90000"/>
                  </a:schemeClr>
                </a:solidFill>
                <a:latin typeface="Helvetica Neue Normal" charset="0"/>
                <a:cs typeface="Helvetica Neue Normal" charset="0"/>
              </a:rPr>
              <a:t>Seinen Drohnenflug verwalten.</a:t>
            </a:r>
          </a:p>
          <a:p>
            <a:pPr>
              <a:lnSpc>
                <a:spcPct val="120000"/>
              </a:lnSpc>
            </a:pPr>
            <a:endParaRPr lang="de-DE" sz="110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92256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A close up of a sign&#10;&#10;Description automatically generated">
            <a:extLst>
              <a:ext uri="{FF2B5EF4-FFF2-40B4-BE49-F238E27FC236}">
                <a16:creationId xmlns:a16="http://schemas.microsoft.com/office/drawing/2014/main" id="{2C40CA7D-849B-9D45-B9FD-9A5956332D6E}"/>
              </a:ext>
            </a:extLst>
          </p:cNvPr>
          <p:cNvPicPr>
            <a:picLocks noGrp="1" noChangeAspect="1"/>
          </p:cNvPicPr>
          <p:nvPr>
            <p:ph type="pic" sz="quarter" idx="12"/>
          </p:nvPr>
        </p:nvPicPr>
        <p:blipFill>
          <a:blip r:embed="rId2"/>
          <a:srcRect t="17628" b="17628"/>
          <a:stretch>
            <a:fillRect/>
          </a:stretch>
        </p:blipFill>
        <p:spPr/>
      </p:pic>
      <p:pic>
        <p:nvPicPr>
          <p:cNvPr id="35" name="Picture Placeholder 34" descr="A screenshot of a cell phone&#10;&#10;Description automatically generated">
            <a:extLst>
              <a:ext uri="{FF2B5EF4-FFF2-40B4-BE49-F238E27FC236}">
                <a16:creationId xmlns:a16="http://schemas.microsoft.com/office/drawing/2014/main" id="{D5484E04-8E8B-264F-86D8-F1C9F20286A9}"/>
              </a:ext>
            </a:extLst>
          </p:cNvPr>
          <p:cNvPicPr>
            <a:picLocks noGrp="1" noChangeAspect="1"/>
          </p:cNvPicPr>
          <p:nvPr>
            <p:ph type="pic" sz="quarter" idx="13"/>
          </p:nvPr>
        </p:nvPicPr>
        <p:blipFill>
          <a:blip r:embed="rId3"/>
          <a:srcRect t="4423" b="4423"/>
          <a:stretch>
            <a:fillRect/>
          </a:stretch>
        </p:blipFill>
        <p:spPr/>
      </p:pic>
      <p:pic>
        <p:nvPicPr>
          <p:cNvPr id="31" name="Picture Placeholder 30" descr="A screenshot of a cell phone&#10;&#10;Description automatically generated">
            <a:extLst>
              <a:ext uri="{FF2B5EF4-FFF2-40B4-BE49-F238E27FC236}">
                <a16:creationId xmlns:a16="http://schemas.microsoft.com/office/drawing/2014/main" id="{0725BF19-6A86-1F4B-B4EE-DFC5687560ED}"/>
              </a:ext>
            </a:extLst>
          </p:cNvPr>
          <p:cNvPicPr>
            <a:picLocks noGrp="1" noChangeAspect="1"/>
          </p:cNvPicPr>
          <p:nvPr>
            <p:ph type="pic" sz="quarter" idx="11"/>
          </p:nvPr>
        </p:nvPicPr>
        <p:blipFill>
          <a:blip r:embed="rId4"/>
          <a:srcRect t="4959" b="4959"/>
          <a:stretch>
            <a:fillRect/>
          </a:stretch>
        </p:blipFill>
        <p:spPr/>
      </p:pic>
      <p:pic>
        <p:nvPicPr>
          <p:cNvPr id="27" name="Picture Placeholder 26" descr="A screenshot of a cell phone&#10;&#10;Description automatically generated">
            <a:extLst>
              <a:ext uri="{FF2B5EF4-FFF2-40B4-BE49-F238E27FC236}">
                <a16:creationId xmlns:a16="http://schemas.microsoft.com/office/drawing/2014/main" id="{E6F36245-35E0-914A-BA62-7CEF2AFB9B6D}"/>
              </a:ext>
            </a:extLst>
          </p:cNvPr>
          <p:cNvPicPr>
            <a:picLocks noGrp="1" noChangeAspect="1"/>
          </p:cNvPicPr>
          <p:nvPr>
            <p:ph type="pic" sz="quarter" idx="10"/>
          </p:nvPr>
        </p:nvPicPr>
        <p:blipFill>
          <a:blip r:embed="rId5"/>
          <a:srcRect t="23318" b="23318"/>
          <a:stretch>
            <a:fillRect/>
          </a:stretch>
        </p:blipFill>
        <p:spPr/>
      </p:pic>
      <p:sp>
        <p:nvSpPr>
          <p:cNvPr id="10" name="Espace réservé du texte 9">
            <a:extLst>
              <a:ext uri="{FF2B5EF4-FFF2-40B4-BE49-F238E27FC236}">
                <a16:creationId xmlns:a16="http://schemas.microsoft.com/office/drawing/2014/main" id="{86D836A1-B569-480B-BBE3-1292D36749A2}"/>
              </a:ext>
            </a:extLst>
          </p:cNvPr>
          <p:cNvSpPr>
            <a:spLocks noGrp="1"/>
          </p:cNvSpPr>
          <p:nvPr>
            <p:ph type="body" sz="quarter" idx="20"/>
          </p:nvPr>
        </p:nvSpPr>
        <p:spPr>
          <a:xfrm>
            <a:off x="1083310" y="3139554"/>
            <a:ext cx="4835350" cy="966788"/>
          </a:xfrm>
        </p:spPr>
        <p:txBody>
          <a:bodyPr/>
          <a:lstStyle/>
          <a:p>
            <a:r>
              <a:rPr lang="de-DE"/>
              <a:t>Übersicht über alle Daten</a:t>
            </a:r>
          </a:p>
        </p:txBody>
      </p:sp>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de-DE"/>
              <a:t> </a:t>
            </a:r>
          </a:p>
        </p:txBody>
      </p:sp>
      <p:sp>
        <p:nvSpPr>
          <p:cNvPr id="12" name="Espace réservé du texte 11">
            <a:extLst>
              <a:ext uri="{FF2B5EF4-FFF2-40B4-BE49-F238E27FC236}">
                <a16:creationId xmlns:a16="http://schemas.microsoft.com/office/drawing/2014/main" id="{C9F439B8-B355-4C72-8426-8D4DDF2F3124}"/>
              </a:ext>
            </a:extLst>
          </p:cNvPr>
          <p:cNvSpPr>
            <a:spLocks noGrp="1"/>
          </p:cNvSpPr>
          <p:nvPr>
            <p:ph type="body" sz="quarter" idx="22"/>
          </p:nvPr>
        </p:nvSpPr>
        <p:spPr/>
        <p:txBody>
          <a:bodyPr/>
          <a:lstStyle/>
          <a:p>
            <a:r>
              <a:rPr lang="de-DE"/>
              <a:t>Detailansicht einzellner Datensätze </a:t>
            </a:r>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de-DE"/>
              <a:t> </a:t>
            </a:r>
          </a:p>
        </p:txBody>
      </p:sp>
      <p:sp>
        <p:nvSpPr>
          <p:cNvPr id="14" name="Espace réservé du texte 13">
            <a:extLst>
              <a:ext uri="{FF2B5EF4-FFF2-40B4-BE49-F238E27FC236}">
                <a16:creationId xmlns:a16="http://schemas.microsoft.com/office/drawing/2014/main" id="{20772F69-243A-4A70-89AE-DFD659190696}"/>
              </a:ext>
            </a:extLst>
          </p:cNvPr>
          <p:cNvSpPr>
            <a:spLocks noGrp="1"/>
          </p:cNvSpPr>
          <p:nvPr>
            <p:ph type="body" sz="quarter" idx="24"/>
          </p:nvPr>
        </p:nvSpPr>
        <p:spPr/>
        <p:txBody>
          <a:bodyPr/>
          <a:lstStyle/>
          <a:p>
            <a:r>
              <a:rPr lang="de-DE"/>
              <a:t>Bearbeiten einzellner Datensätze</a:t>
            </a:r>
          </a:p>
        </p:txBody>
      </p:sp>
      <p:sp>
        <p:nvSpPr>
          <p:cNvPr id="15" name="Espace réservé du texte 14">
            <a:extLst>
              <a:ext uri="{FF2B5EF4-FFF2-40B4-BE49-F238E27FC236}">
                <a16:creationId xmlns:a16="http://schemas.microsoft.com/office/drawing/2014/main" id="{6E382BEA-F67D-4906-96A3-5C01141113F8}"/>
              </a:ext>
            </a:extLst>
          </p:cNvPr>
          <p:cNvSpPr>
            <a:spLocks noGrp="1"/>
          </p:cNvSpPr>
          <p:nvPr>
            <p:ph type="body" sz="quarter" idx="25"/>
          </p:nvPr>
        </p:nvSpPr>
        <p:spPr/>
        <p:txBody>
          <a:bodyPr/>
          <a:lstStyle/>
          <a:p>
            <a:r>
              <a:rPr lang="de-DE"/>
              <a:t> </a:t>
            </a:r>
          </a:p>
        </p:txBody>
      </p:sp>
      <p:sp>
        <p:nvSpPr>
          <p:cNvPr id="16" name="Espace réservé du texte 15">
            <a:extLst>
              <a:ext uri="{FF2B5EF4-FFF2-40B4-BE49-F238E27FC236}">
                <a16:creationId xmlns:a16="http://schemas.microsoft.com/office/drawing/2014/main" id="{7A9FA7E8-0865-45BF-ACB7-AA705BC28DAC}"/>
              </a:ext>
            </a:extLst>
          </p:cNvPr>
          <p:cNvSpPr>
            <a:spLocks noGrp="1"/>
          </p:cNvSpPr>
          <p:nvPr>
            <p:ph type="body" sz="quarter" idx="26"/>
          </p:nvPr>
        </p:nvSpPr>
        <p:spPr/>
        <p:txBody>
          <a:bodyPr/>
          <a:lstStyle/>
          <a:p>
            <a:r>
              <a:rPr lang="de-DE"/>
              <a:t>Flightlog hochladen</a:t>
            </a:r>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de-DE"/>
              <a:t> </a:t>
            </a:r>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3603551" cy="664797"/>
          </a:xfrm>
          <a:prstGeom prst="rect">
            <a:avLst/>
          </a:prstGeom>
          <a:noFill/>
        </p:spPr>
        <p:txBody>
          <a:bodyPr wrap="none" lIns="0" tIns="0" rIns="0" bIns="0" rtlCol="0">
            <a:spAutoFit/>
          </a:bodyPr>
          <a:lstStyle/>
          <a:p>
            <a:pPr lvl="0">
              <a:lnSpc>
                <a:spcPct val="80000"/>
              </a:lnSpc>
              <a:defRPr/>
            </a:pPr>
            <a:r>
              <a:rPr lang="de-DE" sz="5400">
                <a:latin typeface="Helvetica Neue Moyen" charset="0"/>
                <a:ea typeface="Helvetica Neue Normal" charset="0"/>
                <a:cs typeface="Helvetica Neue Normal" charset="0"/>
              </a:rPr>
              <a:t>Detailseiten</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65861" cy="147733"/>
          </a:xfrm>
          <a:prstGeom prst="rect">
            <a:avLst/>
          </a:prstGeom>
          <a:noFill/>
        </p:spPr>
        <p:txBody>
          <a:bodyPr wrap="none" lIns="0" tIns="0" rIns="0" bIns="0" rtlCol="0" anchor="b">
            <a:spAutoFit/>
          </a:bodyPr>
          <a:lstStyle/>
          <a:p>
            <a:pPr lvl="0">
              <a:lnSpc>
                <a:spcPct val="80000"/>
              </a:lnSpc>
              <a:defRPr/>
            </a:pPr>
            <a:r>
              <a:rPr lang="de-DE" sz="1200" spc="100">
                <a:solidFill>
                  <a:schemeClr val="accent1"/>
                </a:solidFill>
                <a:latin typeface="Helvetica Neue Moyen" charset="0"/>
                <a:cs typeface="Helvetica Neue Normal" charset="0"/>
              </a:rPr>
              <a:t>#Detail</a:t>
            </a:r>
          </a:p>
        </p:txBody>
      </p:sp>
    </p:spTree>
    <p:extLst>
      <p:ext uri="{BB962C8B-B14F-4D97-AF65-F5344CB8AC3E}">
        <p14:creationId xmlns:p14="http://schemas.microsoft.com/office/powerpoint/2010/main" val="5877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144E29DE-FF69-4B7C-953C-36AEC614F757}"/>
              </a:ext>
            </a:extLst>
          </p:cNvPr>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Helvetica Neue Normal" charset="0"/>
              <a:ea typeface="+mn-ea"/>
              <a:cs typeface="+mn-cs"/>
            </a:endParaRPr>
          </a:p>
        </p:txBody>
      </p:sp>
      <p:sp>
        <p:nvSpPr>
          <p:cNvPr id="12" name="TextBox 11">
            <a:extLst>
              <a:ext uri="{FF2B5EF4-FFF2-40B4-BE49-F238E27FC236}">
                <a16:creationId xmlns:a16="http://schemas.microsoft.com/office/drawing/2014/main" id="{96DB697A-87F8-46CD-B791-911B7AACBA55}"/>
              </a:ext>
            </a:extLst>
          </p:cNvPr>
          <p:cNvSpPr txBox="1"/>
          <p:nvPr/>
        </p:nvSpPr>
        <p:spPr>
          <a:xfrm>
            <a:off x="1326650" y="936460"/>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Flugnummer</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315733" y="1707443"/>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Name des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Piloten</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326650" y="316187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Einsatzort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315733" y="384881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Drohnenmodell</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315733" y="247493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Einsatzdatum</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/Zeit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114367" y="2939386"/>
            <a:ext cx="4181475" cy="1339597"/>
          </a:xfrm>
          <a:prstGeom prst="rect">
            <a:avLst/>
          </a:prstGeom>
          <a:noFill/>
        </p:spPr>
        <p:txBody>
          <a:bodyPr wrap="square" lIns="0" tIns="0" rIns="0" bIns="0"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müssen</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dokumentiert</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und bis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zu</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zwei</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Jahre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aufbewahrt</a:t>
            </a:r>
            <a:r>
              <a:rPr kumimoji="0" lang="en-US" sz="2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2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werden</a:t>
            </a:r>
            <a:endParaRPr kumimoji="0" lang="fr-FR" sz="2400" b="0" i="0" u="none" strike="noStrike" kern="1200" cap="none" spc="0" normalizeH="0" baseline="0" noProof="0" dirty="0">
              <a:ln>
                <a:noFill/>
              </a:ln>
              <a:solidFill>
                <a:srgbClr val="549E92"/>
              </a:solidFill>
              <a:effectLst/>
              <a:uLnTx/>
              <a:uFillTx/>
              <a:latin typeface="Helvetica Neue Moyen" charset="0"/>
              <a:ea typeface="+mn-ea"/>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4367" y="2533171"/>
            <a:ext cx="300458" cy="300458"/>
          </a:xfrm>
          <a:prstGeom prst="rect">
            <a:avLst/>
          </a:prstGeom>
        </p:spPr>
      </p:pic>
      <p:sp>
        <p:nvSpPr>
          <p:cNvPr id="10" name="Rectangle 9">
            <a:hlinkClick r:id="rId4" action="ppaction://hlinksldjump"/>
            <a:extLst>
              <a:ext uri="{FF2B5EF4-FFF2-40B4-BE49-F238E27FC236}">
                <a16:creationId xmlns:a16="http://schemas.microsoft.com/office/drawing/2014/main" id="{047F73BA-FC1B-4FCA-AEB9-B3551A7BD1D5}"/>
              </a:ext>
            </a:extLst>
          </p:cNvPr>
          <p:cNvSpPr/>
          <p:nvPr/>
        </p:nvSpPr>
        <p:spPr>
          <a:xfrm>
            <a:off x="7114367" y="2482850"/>
            <a:ext cx="365124" cy="4148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14" name="TextBox 3">
            <a:extLst>
              <a:ext uri="{FF2B5EF4-FFF2-40B4-BE49-F238E27FC236}">
                <a16:creationId xmlns:a16="http://schemas.microsoft.com/office/drawing/2014/main" id="{A6AB114D-8519-4EA9-8237-A257D0793C76}"/>
              </a:ext>
            </a:extLst>
          </p:cNvPr>
          <p:cNvSpPr txBox="1"/>
          <p:nvPr/>
        </p:nvSpPr>
        <p:spPr>
          <a:xfrm>
            <a:off x="7114367" y="1248790"/>
            <a:ext cx="6565614"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Wozu</a:t>
            </a:r>
            <a:r>
              <a:rPr kumimoji="0" lang="en-US"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der </a:t>
            </a:r>
            <a:r>
              <a:rPr kumimoji="0" lang="en-US" sz="32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HSDroneLog</a:t>
            </a:r>
            <a:r>
              <a:rPr kumimoji="0" lang="en-US"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32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5" name="TextBox 20">
            <a:extLst>
              <a:ext uri="{FF2B5EF4-FFF2-40B4-BE49-F238E27FC236}">
                <a16:creationId xmlns:a16="http://schemas.microsoft.com/office/drawing/2014/main" id="{5A09C6F3-AAFB-4BE5-8150-54D903C25081}"/>
              </a:ext>
            </a:extLst>
          </p:cNvPr>
          <p:cNvSpPr txBox="1"/>
          <p:nvPr/>
        </p:nvSpPr>
        <p:spPr>
          <a:xfrm>
            <a:off x="1315733" y="522269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Besondere</a:t>
            </a:r>
            <a:r>
              <a:rPr kumimoji="0" lang="en-US"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rPr>
              <a:t> </a:t>
            </a: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Vorkommnisse</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
        <p:nvSpPr>
          <p:cNvPr id="18" name="TextBox 20">
            <a:extLst>
              <a:ext uri="{FF2B5EF4-FFF2-40B4-BE49-F238E27FC236}">
                <a16:creationId xmlns:a16="http://schemas.microsoft.com/office/drawing/2014/main" id="{3CC34958-56E2-4898-AB47-D6BB38B95101}"/>
              </a:ext>
            </a:extLst>
          </p:cNvPr>
          <p:cNvSpPr txBox="1"/>
          <p:nvPr/>
        </p:nvSpPr>
        <p:spPr>
          <a:xfrm>
            <a:off x="1315733" y="4535752"/>
            <a:ext cx="4076700" cy="3123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Helvetica Neue Moyen" charset="0"/>
                <a:ea typeface="+mn-ea"/>
                <a:cs typeface="Helvetica Neue Moyen" charset="0"/>
              </a:rPr>
              <a:t>Fluggewicht</a:t>
            </a:r>
            <a:endParaRPr kumimoji="0" lang="fr-FR" sz="2000" b="0" i="0" u="none" strike="noStrike" kern="1200" cap="none" spc="0" normalizeH="0" baseline="0" noProof="0" dirty="0">
              <a:ln>
                <a:noFill/>
              </a:ln>
              <a:solidFill>
                <a:srgbClr val="FFFFFF"/>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725592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58387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1800" u="none" strike="noStrike" kern="1200" cap="none" spc="0" normalizeH="0" baseline="0">
                <a:ln>
                  <a:noFill/>
                </a:ln>
                <a:effectLst/>
                <a:uLnTx/>
                <a:uFillTx/>
                <a:latin typeface="Helvetica Neue Moyen" charset="0"/>
                <a:ea typeface="+mn-ea"/>
                <a:cs typeface="Helvetica Neue Moyen" charset="0"/>
              </a:rPr>
              <a:t>Eine übersicht über alle Daten bekommen</a:t>
            </a: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185093"/>
            <a:ext cx="4063069" cy="51847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u="none" strike="noStrike" kern="1200" cap="none" spc="0" normalizeH="0" baseline="0" dirty="0">
                <a:ln>
                  <a:noFill/>
                </a:ln>
                <a:effectLst/>
                <a:uLnTx/>
                <a:uFillTx/>
                <a:latin typeface="Helvetica Neue Normal" charset="0"/>
                <a:ea typeface="+mn-ea"/>
                <a:cs typeface="Helvetica Neue Normal" charset="0"/>
              </a:rPr>
              <a:t>Insgesamt gibt es 5 verschiedene Fragmente, welche Daten auf diese Weise visualisieren. </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28396"/>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#Overview</a:t>
            </a:r>
          </a:p>
        </p:txBody>
      </p:sp>
      <p:pic>
        <p:nvPicPr>
          <p:cNvPr id="15" name="Picture Placeholder 14" descr="A screenshot of a cell phone&#10;&#10;Description automatically generated">
            <a:extLst>
              <a:ext uri="{FF2B5EF4-FFF2-40B4-BE49-F238E27FC236}">
                <a16:creationId xmlns:a16="http://schemas.microsoft.com/office/drawing/2014/main" id="{755D7949-5E98-BC45-9A2C-B703D9A7C746}"/>
              </a:ext>
            </a:extLst>
          </p:cNvPr>
          <p:cNvPicPr>
            <a:picLocks noGrp="1" noChangeAspect="1"/>
          </p:cNvPicPr>
          <p:nvPr>
            <p:ph type="pic" sz="quarter" idx="10"/>
          </p:nvPr>
        </p:nvPicPr>
        <p:blipFill>
          <a:blip r:embed="rId2"/>
          <a:srcRect t="25568" b="25568"/>
          <a:stretch>
            <a:fillRect/>
          </a:stretch>
        </p:blipFill>
        <p:spPr/>
      </p:pic>
    </p:spTree>
    <p:extLst>
      <p:ext uri="{BB962C8B-B14F-4D97-AF65-F5344CB8AC3E}">
        <p14:creationId xmlns:p14="http://schemas.microsoft.com/office/powerpoint/2010/main" val="102147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27911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1800" u="none" strike="noStrike" kern="1200" cap="none" spc="0" normalizeH="0" baseline="0" noProof="0">
                <a:ln>
                  <a:noFill/>
                </a:ln>
                <a:effectLst/>
                <a:uLnTx/>
                <a:uFillTx/>
                <a:latin typeface="Helvetica Neue Moyen" charset="0"/>
                <a:ea typeface="+mn-ea"/>
                <a:cs typeface="Helvetica Neue Moyen" charset="0"/>
              </a:rPr>
              <a:t>Detailansicht einzellner Datens</a:t>
            </a:r>
            <a:r>
              <a:rPr lang="de-DE">
                <a:latin typeface="Helvetica Neue Moyen" charset="0"/>
                <a:cs typeface="Helvetica Neue Moyen" charset="0"/>
              </a:rPr>
              <a:t>ätze</a:t>
            </a:r>
            <a:endParaRPr kumimoji="0" lang="de-DE" sz="1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4415"/>
            <a:ext cx="1809750" cy="19999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noProof="0">
                <a:ln>
                  <a:noFill/>
                </a:ln>
                <a:solidFill>
                  <a:schemeClr val="accent1"/>
                </a:solidFill>
                <a:effectLst/>
                <a:uLnTx/>
                <a:uFillTx/>
                <a:latin typeface="Helvetica Neue Moyen" charset="0"/>
                <a:ea typeface="+mn-ea"/>
                <a:cs typeface="Helvetica Neue Normal" charset="0"/>
              </a:rPr>
              <a:t>#Detail </a:t>
            </a:r>
            <a:endParaRPr kumimoji="0" lang="de-DE"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0" name="Picture Placeholder 9" descr="A screenshot of a cell phone&#10;&#10;Description automatically generated">
            <a:extLst>
              <a:ext uri="{FF2B5EF4-FFF2-40B4-BE49-F238E27FC236}">
                <a16:creationId xmlns:a16="http://schemas.microsoft.com/office/drawing/2014/main" id="{B8B8DC53-411F-FA45-83B8-C074DCC3EB52}"/>
              </a:ext>
            </a:extLst>
          </p:cNvPr>
          <p:cNvPicPr>
            <a:picLocks noGrp="1" noChangeAspect="1"/>
          </p:cNvPicPr>
          <p:nvPr>
            <p:ph type="pic" sz="quarter" idx="10"/>
          </p:nvPr>
        </p:nvPicPr>
        <p:blipFill>
          <a:blip r:embed="rId2"/>
          <a:srcRect t="25568" b="25568"/>
          <a:stretch>
            <a:fillRect/>
          </a:stretch>
        </p:blipFill>
        <p:spPr/>
      </p:pic>
    </p:spTree>
    <p:extLst>
      <p:ext uri="{BB962C8B-B14F-4D97-AF65-F5344CB8AC3E}">
        <p14:creationId xmlns:p14="http://schemas.microsoft.com/office/powerpoint/2010/main" val="87324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27911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1800" u="none" strike="noStrike" kern="1200" cap="none" spc="0" normalizeH="0" baseline="0">
                <a:ln>
                  <a:noFill/>
                </a:ln>
                <a:effectLst/>
                <a:uLnTx/>
                <a:uFillTx/>
                <a:latin typeface="Helvetica Neue Moyen" charset="0"/>
                <a:ea typeface="+mn-ea"/>
                <a:cs typeface="Helvetica Neue Moyen" charset="0"/>
              </a:rPr>
              <a:t>Datensätze bearbeiten </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4415"/>
            <a:ext cx="1809750" cy="19999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200" u="none" strike="noStrike" kern="1200" cap="none" spc="100" normalizeH="0" baseline="0">
                <a:ln>
                  <a:noFill/>
                </a:ln>
                <a:solidFill>
                  <a:schemeClr val="accent1"/>
                </a:solidFill>
                <a:effectLst/>
                <a:uLnTx/>
                <a:uFillTx/>
                <a:latin typeface="Helvetica Neue Moyen" charset="0"/>
                <a:ea typeface="+mn-ea"/>
                <a:cs typeface="Helvetica Neue Normal" charset="0"/>
              </a:rPr>
              <a:t>#Edit </a:t>
            </a:r>
          </a:p>
        </p:txBody>
      </p:sp>
      <p:pic>
        <p:nvPicPr>
          <p:cNvPr id="10" name="Picture Placeholder 9" descr="A screenshot of a cell phone&#10;&#10;Description automatically generated">
            <a:extLst>
              <a:ext uri="{FF2B5EF4-FFF2-40B4-BE49-F238E27FC236}">
                <a16:creationId xmlns:a16="http://schemas.microsoft.com/office/drawing/2014/main" id="{18AE1176-5A0C-EC4A-B239-DC93840DA7C5}"/>
              </a:ext>
            </a:extLst>
          </p:cNvPr>
          <p:cNvPicPr>
            <a:picLocks noGrp="1" noChangeAspect="1"/>
          </p:cNvPicPr>
          <p:nvPr>
            <p:ph type="pic" sz="quarter" idx="10"/>
          </p:nvPr>
        </p:nvPicPr>
        <p:blipFill>
          <a:blip r:embed="rId2"/>
          <a:srcRect t="25568" b="25568"/>
          <a:stretch>
            <a:fillRect/>
          </a:stretch>
        </p:blipFill>
        <p:spPr/>
      </p:pic>
    </p:spTree>
    <p:extLst>
      <p:ext uri="{BB962C8B-B14F-4D97-AF65-F5344CB8AC3E}">
        <p14:creationId xmlns:p14="http://schemas.microsoft.com/office/powerpoint/2010/main" val="1725402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solidFill>
                  <a:prstClr val="white"/>
                </a:solidFill>
                <a:effectLst/>
                <a:uLnTx/>
                <a:uFillTx/>
                <a:latin typeface="Helvetica Neue Moyen" charset="0"/>
                <a:ea typeface="+mn-ea"/>
                <a:cs typeface="Helvetica Neue Moyen" charset="0"/>
              </a:rPr>
              <a:t>01</a:t>
            </a:r>
            <a:endParaRPr kumimoji="0" lang="de-DE" sz="48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u="none" strike="noStrike" kern="1200" cap="none" spc="0" normalizeH="0" baseline="0" noProof="0">
                <a:ln>
                  <a:noFill/>
                </a:ln>
                <a:solidFill>
                  <a:prstClr val="white"/>
                </a:solidFill>
                <a:effectLst/>
                <a:uLnTx/>
                <a:uFillTx/>
                <a:latin typeface="Helvetica Neue Moyen" charset="0"/>
                <a:ea typeface="+mn-ea"/>
                <a:cs typeface="Helvetica Neue Moyen" charset="0"/>
              </a:rPr>
              <a:t>Flug auswählen.</a:t>
            </a:r>
            <a:endParaRPr kumimoji="0" lang="de-DE" sz="20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79553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solidFill>
                  <a:prstClr val="white"/>
                </a:solidFill>
                <a:latin typeface="Helvetica Neue Normal" charset="0"/>
                <a:cs typeface="Helvetica Neue Normal" charset="0"/>
              </a:rPr>
              <a:t>Der Nutzer wählt einen Flug aus für den er ein </a:t>
            </a:r>
            <a:r>
              <a:rPr lang="de-DE" dirty="0" err="1">
                <a:solidFill>
                  <a:prstClr val="white"/>
                </a:solidFill>
                <a:latin typeface="Helvetica Neue Normal" charset="0"/>
                <a:cs typeface="Helvetica Neue Normal" charset="0"/>
              </a:rPr>
              <a:t>Flightlog</a:t>
            </a:r>
            <a:r>
              <a:rPr lang="de-DE" dirty="0">
                <a:solidFill>
                  <a:prstClr val="white"/>
                </a:solidFill>
                <a:latin typeface="Helvetica Neue Normal" charset="0"/>
                <a:cs typeface="Helvetica Neue Normal" charset="0"/>
              </a:rPr>
              <a:t> in der DJI App hat. Diese werden bei jedem Drohnenflug erstellt.</a:t>
            </a: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02</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Umwandeln.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03</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Hochladen.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3">
            <a:extLst>
              <a:ext uri="{FF2B5EF4-FFF2-40B4-BE49-F238E27FC236}">
                <a16:creationId xmlns:a16="http://schemas.microsoft.com/office/drawing/2014/main" id="{495CFD0A-9AF4-48BE-9012-FFCFEE069662}"/>
              </a:ext>
            </a:extLst>
          </p:cNvPr>
          <p:cNvSpPr txBox="1"/>
          <p:nvPr/>
        </p:nvSpPr>
        <p:spPr>
          <a:xfrm>
            <a:off x="1312308" y="1067443"/>
            <a:ext cx="4076700" cy="116775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3600" u="none" strike="noStrike" kern="1200" cap="none" spc="0" normalizeH="0" baseline="0" noProof="0">
                <a:ln>
                  <a:noFill/>
                </a:ln>
                <a:solidFill>
                  <a:schemeClr val="accent1"/>
                </a:solidFill>
                <a:effectLst/>
                <a:uLnTx/>
                <a:uFillTx/>
                <a:latin typeface="Helvetica Neue Moyen" charset="0"/>
                <a:ea typeface="+mn-ea"/>
                <a:cs typeface="Helvetica Neue Moyen" charset="0"/>
              </a:rPr>
              <a:t>DJI Flightlog </a:t>
            </a:r>
          </a:p>
          <a:p>
            <a:pPr marL="0" marR="0" lvl="0" indent="0" algn="l" defTabSz="914400" rtl="0" eaLnBrk="1" fontAlgn="auto" latinLnBrk="0" hangingPunct="1">
              <a:lnSpc>
                <a:spcPct val="110000"/>
              </a:lnSpc>
              <a:spcBef>
                <a:spcPts val="0"/>
              </a:spcBef>
              <a:spcAft>
                <a:spcPts val="0"/>
              </a:spcAft>
              <a:buClrTx/>
              <a:buSzTx/>
              <a:buFontTx/>
              <a:buNone/>
              <a:tabLst/>
              <a:defRPr/>
            </a:pPr>
            <a:r>
              <a:rPr lang="de-DE" sz="3600">
                <a:latin typeface="Helvetica Neue Moyen" charset="0"/>
                <a:cs typeface="Helvetica Neue Moyen" charset="0"/>
              </a:rPr>
              <a:t>h</a:t>
            </a:r>
            <a:r>
              <a:rPr kumimoji="0" lang="de-DE" sz="3600" u="none" strike="noStrike" kern="1200" cap="none" spc="0" normalizeH="0" baseline="0" noProof="0">
                <a:ln>
                  <a:noFill/>
                </a:ln>
                <a:effectLst/>
                <a:uLnTx/>
                <a:uFillTx/>
                <a:latin typeface="Helvetica Neue Moyen" charset="0"/>
                <a:ea typeface="+mn-ea"/>
                <a:cs typeface="Helvetica Neue Moyen" charset="0"/>
              </a:rPr>
              <a:t>ochladen</a:t>
            </a:r>
            <a:endParaRPr kumimoji="0" lang="de-DE" sz="36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3654820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E6977C0E-DE8F-4BAE-BA76-50E2FB3BDB61}"/>
              </a:ext>
            </a:extLst>
          </p:cNvPr>
          <p:cNvSpPr txBox="1"/>
          <p:nvPr/>
        </p:nvSpPr>
        <p:spPr>
          <a:xfrm>
            <a:off x="1312308" y="1067443"/>
            <a:ext cx="4076700" cy="1167756"/>
          </a:xfrm>
          <a:prstGeom prst="rect">
            <a:avLst/>
          </a:prstGeom>
          <a:noFill/>
        </p:spPr>
        <p:txBody>
          <a:bodyPr wrap="square" lIns="0" tIns="0" rIns="0" bIns="0" rtlCol="0" anchor="b">
            <a:spAutoFit/>
          </a:bodyPr>
          <a:lstStyle/>
          <a:p>
            <a:pPr lvl="0">
              <a:lnSpc>
                <a:spcPct val="110000"/>
              </a:lnSpc>
              <a:defRPr/>
            </a:pPr>
            <a:r>
              <a:rPr lang="de-DE" sz="3600">
                <a:solidFill>
                  <a:schemeClr val="accent1"/>
                </a:solidFill>
                <a:latin typeface="Helvetica Neue Moyen" charset="0"/>
                <a:cs typeface="Helvetica Neue Moyen" charset="0"/>
              </a:rPr>
              <a:t>DJI Flightlog </a:t>
            </a:r>
          </a:p>
          <a:p>
            <a:pPr lvl="0">
              <a:lnSpc>
                <a:spcPct val="110000"/>
              </a:lnSpc>
              <a:defRPr/>
            </a:pPr>
            <a:r>
              <a:rPr lang="de-DE" sz="3600">
                <a:latin typeface="Helvetica Neue Moyen" charset="0"/>
                <a:cs typeface="Helvetica Neue Moyen" charset="0"/>
              </a:rPr>
              <a:t>hochladen</a:t>
            </a:r>
            <a:endParaRPr lang="de-DE" sz="3600" dirty="0">
              <a:latin typeface="Helvetica Neue Moyen" charset="0"/>
              <a:cs typeface="Helvetica Neue Moyen" charset="0"/>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01</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u="none" strike="noStrike" kern="1200" cap="none" spc="0" normalizeH="0" baseline="0" noProof="0">
                <a:ln>
                  <a:noFill/>
                </a:ln>
                <a:effectLst/>
                <a:uLnTx/>
                <a:uFillTx/>
                <a:latin typeface="Helvetica Neue Moyen" charset="0"/>
                <a:ea typeface="+mn-ea"/>
                <a:cs typeface="Helvetica Neue Moyen" charset="0"/>
              </a:rPr>
              <a:t>Flug auswählen.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solidFill>
                  <a:schemeClr val="bg1"/>
                </a:solidFill>
                <a:effectLst/>
                <a:uLnTx/>
                <a:uFillTx/>
                <a:latin typeface="Helvetica Neue Moyen" charset="0"/>
                <a:ea typeface="+mn-ea"/>
                <a:cs typeface="Helvetica Neue Moyen" charset="0"/>
              </a:rPr>
              <a:t>02</a:t>
            </a:r>
            <a:endParaRPr kumimoji="0" lang="de-DE"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de-DE" sz="2000">
                <a:solidFill>
                  <a:schemeClr val="bg1"/>
                </a:solidFill>
                <a:latin typeface="Helvetica Neue Moyen" charset="0"/>
                <a:cs typeface="Helvetica Neue Moyen" charset="0"/>
              </a:rPr>
              <a:t>Umwandeln</a:t>
            </a:r>
            <a:r>
              <a:rPr kumimoji="0" lang="de-DE" sz="2000" u="none" strike="noStrike" kern="1200" cap="none" spc="0" normalizeH="0" baseline="0" noProof="0">
                <a:ln>
                  <a:noFill/>
                </a:ln>
                <a:solidFill>
                  <a:schemeClr val="bg1"/>
                </a:solidFill>
                <a:effectLst/>
                <a:uLnTx/>
                <a:uFillTx/>
                <a:latin typeface="Helvetica Neue Moyen" charset="0"/>
                <a:ea typeface="+mn-ea"/>
                <a:cs typeface="Helvetica Neue Moyen" charset="0"/>
              </a:rPr>
              <a:t>.</a:t>
            </a:r>
            <a:endParaRPr kumimoji="0" lang="de-DE" sz="20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6" name="TextBox 16">
            <a:extLst>
              <a:ext uri="{FF2B5EF4-FFF2-40B4-BE49-F238E27FC236}">
                <a16:creationId xmlns:a16="http://schemas.microsoft.com/office/drawing/2014/main" id="{09D010BC-CA05-41D6-9DC8-889C81AF9FA8}"/>
              </a:ext>
            </a:extLst>
          </p:cNvPr>
          <p:cNvSpPr txBox="1"/>
          <p:nvPr/>
        </p:nvSpPr>
        <p:spPr>
          <a:xfrm>
            <a:off x="4677104" y="4388946"/>
            <a:ext cx="2785241"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a:solidFill>
                  <a:schemeClr val="bg1"/>
                </a:solidFill>
                <a:latin typeface="Helvetica Neue Normal" charset="0"/>
                <a:cs typeface="Helvetica Neue Normal" charset="0"/>
              </a:rPr>
              <a:t>Das Fluglog wird mithilfe der Webside Phantomhelp umgewandelt und entschlüsselt heruntergeladen.</a:t>
            </a:r>
            <a:endParaRPr lang="de-DE" dirty="0">
              <a:solidFill>
                <a:schemeClr val="bg1"/>
              </a:solidFill>
              <a:latin typeface="Helvetica Neue Normal" charset="0"/>
              <a:cs typeface="Helvetica Neue Normal" charset="0"/>
            </a:endParaRP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03</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Hochladen.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866910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atin typeface="Helvetica Neue Normal" charset="0"/>
            </a:endParaRPr>
          </a:p>
        </p:txBody>
      </p:sp>
      <p:pic>
        <p:nvPicPr>
          <p:cNvPr id="12" name="Picture Placeholder 11" descr="A screenshot of a social media post&#10;&#10;Description automatically generated">
            <a:extLst>
              <a:ext uri="{FF2B5EF4-FFF2-40B4-BE49-F238E27FC236}">
                <a16:creationId xmlns:a16="http://schemas.microsoft.com/office/drawing/2014/main" id="{73147785-6263-9344-8ABE-EE5A1AA47E0D}"/>
              </a:ext>
            </a:extLst>
          </p:cNvPr>
          <p:cNvPicPr>
            <a:picLocks noGrp="1" noChangeAspect="1"/>
          </p:cNvPicPr>
          <p:nvPr>
            <p:ph type="pic" sz="quarter" idx="10"/>
          </p:nvPr>
        </p:nvPicPr>
        <p:blipFill>
          <a:blip r:embed="rId4"/>
          <a:srcRect l="10227" r="10227"/>
          <a:stretch>
            <a:fillRect/>
          </a:stretch>
        </p:blipFill>
        <p:spPr/>
      </p:pic>
      <p:sp>
        <p:nvSpPr>
          <p:cNvPr id="4" name="Rectangle 3">
            <a:extLst>
              <a:ext uri="{FF2B5EF4-FFF2-40B4-BE49-F238E27FC236}">
                <a16:creationId xmlns:a16="http://schemas.microsoft.com/office/drawing/2014/main" id="{E95AE9DE-E5D7-447B-B8F4-5F4C1CF5AF52}"/>
              </a:ext>
            </a:extLst>
          </p:cNvPr>
          <p:cNvSpPr/>
          <p:nvPr/>
        </p:nvSpPr>
        <p:spPr>
          <a:xfrm>
            <a:off x="8521700" y="1807414"/>
            <a:ext cx="3243172" cy="324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lvl="0">
              <a:lnSpc>
                <a:spcPct val="120000"/>
              </a:lnSpc>
            </a:pPr>
            <a:r>
              <a:rPr lang="de-DE" sz="2000">
                <a:solidFill>
                  <a:schemeClr val="bg1"/>
                </a:solidFill>
                <a:latin typeface="Helvetica Neue Moyen" charset="0"/>
                <a:cs typeface="Helvetica Neue Moyen" charset="0"/>
              </a:rPr>
              <a:t>Wir benutzen den Umwandler von Phantomhelp</a:t>
            </a:r>
          </a:p>
        </p:txBody>
      </p:sp>
    </p:spTree>
    <p:extLst>
      <p:ext uri="{BB962C8B-B14F-4D97-AF65-F5344CB8AC3E}">
        <p14:creationId xmlns:p14="http://schemas.microsoft.com/office/powerpoint/2010/main" val="1131277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6" name="TextBox 3">
            <a:extLst>
              <a:ext uri="{FF2B5EF4-FFF2-40B4-BE49-F238E27FC236}">
                <a16:creationId xmlns:a16="http://schemas.microsoft.com/office/drawing/2014/main" id="{81FBD832-3DA7-4E54-A653-1C6FFBD67079}"/>
              </a:ext>
            </a:extLst>
          </p:cNvPr>
          <p:cNvSpPr txBox="1"/>
          <p:nvPr/>
        </p:nvSpPr>
        <p:spPr>
          <a:xfrm>
            <a:off x="1312308" y="1067443"/>
            <a:ext cx="4076700" cy="1167756"/>
          </a:xfrm>
          <a:prstGeom prst="rect">
            <a:avLst/>
          </a:prstGeom>
          <a:noFill/>
        </p:spPr>
        <p:txBody>
          <a:bodyPr wrap="square" lIns="0" tIns="0" rIns="0" bIns="0" rtlCol="0" anchor="b">
            <a:spAutoFit/>
          </a:bodyPr>
          <a:lstStyle/>
          <a:p>
            <a:pPr lvl="0">
              <a:lnSpc>
                <a:spcPct val="110000"/>
              </a:lnSpc>
              <a:defRPr/>
            </a:pPr>
            <a:r>
              <a:rPr lang="de-DE" sz="3600">
                <a:solidFill>
                  <a:schemeClr val="accent1"/>
                </a:solidFill>
                <a:latin typeface="Helvetica Neue Moyen" charset="0"/>
                <a:cs typeface="Helvetica Neue Moyen" charset="0"/>
              </a:rPr>
              <a:t>DJI Flightlog </a:t>
            </a:r>
          </a:p>
          <a:p>
            <a:pPr lvl="0">
              <a:lnSpc>
                <a:spcPct val="110000"/>
              </a:lnSpc>
              <a:defRPr/>
            </a:pPr>
            <a:r>
              <a:rPr lang="de-DE" sz="3600">
                <a:latin typeface="Helvetica Neue Moyen" charset="0"/>
                <a:cs typeface="Helvetica Neue Moyen" charset="0"/>
              </a:rPr>
              <a:t>hochladen</a:t>
            </a:r>
            <a:endParaRPr lang="de-DE" sz="3600" dirty="0">
              <a:latin typeface="Helvetica Neue Moyen" charset="0"/>
              <a:cs typeface="Helvetica Neue Moyen" charset="0"/>
            </a:endParaRPr>
          </a:p>
        </p:txBody>
      </p:sp>
      <p:sp>
        <p:nvSpPr>
          <p:cNvPr id="21" name="TextBox 3">
            <a:extLst>
              <a:ext uri="{FF2B5EF4-FFF2-40B4-BE49-F238E27FC236}">
                <a16:creationId xmlns:a16="http://schemas.microsoft.com/office/drawing/2014/main" id="{F013AA6B-EA65-4FF5-8A07-6E4655D8E703}"/>
              </a:ext>
            </a:extLst>
          </p:cNvPr>
          <p:cNvSpPr txBox="1"/>
          <p:nvPr/>
        </p:nvSpPr>
        <p:spPr>
          <a:xfrm>
            <a:off x="103001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01</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2" name="TextBox 13">
            <a:extLst>
              <a:ext uri="{FF2B5EF4-FFF2-40B4-BE49-F238E27FC236}">
                <a16:creationId xmlns:a16="http://schemas.microsoft.com/office/drawing/2014/main" id="{EA0BEEE3-625E-4897-B0E0-0E99E4F73B4F}"/>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u="none" strike="noStrike" kern="1200" cap="none" spc="0" normalizeH="0" baseline="0" noProof="0">
                <a:ln>
                  <a:noFill/>
                </a:ln>
                <a:effectLst/>
                <a:uLnTx/>
                <a:uFillTx/>
                <a:latin typeface="Helvetica Neue Moyen" charset="0"/>
                <a:ea typeface="+mn-ea"/>
                <a:cs typeface="Helvetica Neue Moyen" charset="0"/>
              </a:rPr>
              <a:t>Flug auswählen.</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4" name="TextBox 3">
            <a:extLst>
              <a:ext uri="{FF2B5EF4-FFF2-40B4-BE49-F238E27FC236}">
                <a16:creationId xmlns:a16="http://schemas.microsoft.com/office/drawing/2014/main" id="{8F56A4BC-559C-4214-AB2C-9DB149569ECD}"/>
              </a:ext>
            </a:extLst>
          </p:cNvPr>
          <p:cNvSpPr txBox="1"/>
          <p:nvPr/>
        </p:nvSpPr>
        <p:spPr>
          <a:xfrm>
            <a:off x="467710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effectLst/>
                <a:uLnTx/>
                <a:uFillTx/>
                <a:latin typeface="Helvetica Neue Moyen" charset="0"/>
                <a:ea typeface="+mn-ea"/>
                <a:cs typeface="Helvetica Neue Moyen" charset="0"/>
              </a:rPr>
              <a:t>02</a:t>
            </a:r>
            <a:endParaRPr kumimoji="0" lang="de-DE" sz="4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E858EE36-6330-4C4E-9F66-7CC69C68A63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de-DE" sz="2000">
                <a:latin typeface="Helvetica Neue Moyen" charset="0"/>
                <a:cs typeface="Helvetica Neue Moyen" charset="0"/>
              </a:rPr>
              <a:t>Umwandeln</a:t>
            </a:r>
            <a:r>
              <a:rPr kumimoji="0" lang="de-DE" sz="2000" u="none" strike="noStrike" kern="1200" cap="none" spc="0" normalizeH="0" baseline="0" noProof="0">
                <a:ln>
                  <a:noFill/>
                </a:ln>
                <a:effectLst/>
                <a:uLnTx/>
                <a:uFillTx/>
                <a:latin typeface="Helvetica Neue Moyen" charset="0"/>
                <a:ea typeface="+mn-ea"/>
                <a:cs typeface="Helvetica Neue Moyen" charset="0"/>
              </a:rPr>
              <a:t>.</a:t>
            </a:r>
            <a:endParaRPr kumimoji="0" lang="de-DE"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7" name="TextBox 3">
            <a:extLst>
              <a:ext uri="{FF2B5EF4-FFF2-40B4-BE49-F238E27FC236}">
                <a16:creationId xmlns:a16="http://schemas.microsoft.com/office/drawing/2014/main" id="{1A5D24D2-53AC-4264-BAB8-FA0EE679CA3C}"/>
              </a:ext>
            </a:extLst>
          </p:cNvPr>
          <p:cNvSpPr txBox="1"/>
          <p:nvPr/>
        </p:nvSpPr>
        <p:spPr>
          <a:xfrm>
            <a:off x="8324194" y="3072679"/>
            <a:ext cx="686085" cy="74443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4800" u="none" strike="noStrike" kern="1200" cap="none" spc="0" normalizeH="0" baseline="0" noProof="0">
                <a:ln>
                  <a:noFill/>
                </a:ln>
                <a:solidFill>
                  <a:schemeClr val="bg1"/>
                </a:solidFill>
                <a:effectLst/>
                <a:uLnTx/>
                <a:uFillTx/>
                <a:latin typeface="Helvetica Neue Moyen" charset="0"/>
                <a:ea typeface="+mn-ea"/>
                <a:cs typeface="Helvetica Neue Moyen" charset="0"/>
              </a:rPr>
              <a:t>03</a:t>
            </a:r>
            <a:endParaRPr kumimoji="0" lang="de-DE"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28" name="TextBox 13">
            <a:extLst>
              <a:ext uri="{FF2B5EF4-FFF2-40B4-BE49-F238E27FC236}">
                <a16:creationId xmlns:a16="http://schemas.microsoft.com/office/drawing/2014/main" id="{BCDED3D3-D742-469B-B430-A91731D8F6B0}"/>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de-DE" sz="2000">
                <a:solidFill>
                  <a:schemeClr val="bg1"/>
                </a:solidFill>
                <a:latin typeface="Helvetica Neue Moyen" charset="0"/>
                <a:cs typeface="Helvetica Neue Moyen" charset="0"/>
              </a:rPr>
              <a:t>Hochladen.</a:t>
            </a:r>
            <a:endParaRPr kumimoji="0" lang="de-DE" sz="2000" u="none" strike="noStrike" kern="1200" cap="none" spc="0" normalizeH="0" baseline="0" noProof="0" dirty="0">
              <a:ln>
                <a:noFill/>
              </a:ln>
              <a:solidFill>
                <a:schemeClr val="bg1"/>
              </a:solidFill>
              <a:effectLst/>
              <a:uLnTx/>
              <a:uFillTx/>
              <a:latin typeface="Helvetica Neue Moyen" charset="0"/>
              <a:cs typeface="Helvetica Neue Moyen" charset="0"/>
            </a:endParaRPr>
          </a:p>
        </p:txBody>
      </p:sp>
      <p:sp>
        <p:nvSpPr>
          <p:cNvPr id="29" name="TextBox 16">
            <a:extLst>
              <a:ext uri="{FF2B5EF4-FFF2-40B4-BE49-F238E27FC236}">
                <a16:creationId xmlns:a16="http://schemas.microsoft.com/office/drawing/2014/main" id="{3E0802A1-47FC-436C-90CD-4FE61408ED32}"/>
              </a:ext>
            </a:extLst>
          </p:cNvPr>
          <p:cNvSpPr txBox="1"/>
          <p:nvPr/>
        </p:nvSpPr>
        <p:spPr>
          <a:xfrm>
            <a:off x="8324194" y="4388946"/>
            <a:ext cx="2785241" cy="79547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de-DE" dirty="0">
                <a:solidFill>
                  <a:schemeClr val="bg1"/>
                </a:solidFill>
                <a:latin typeface="Helvetica Neue Normal" charset="0"/>
                <a:cs typeface="Helvetica Neue Normal" charset="0"/>
              </a:rPr>
              <a:t>Der Nutzer lädt das umgewandelte Log in die Datenbank. Dieses wird dem vorher ausgewählten Flug zugeordnet.</a:t>
            </a:r>
          </a:p>
        </p:txBody>
      </p:sp>
    </p:spTree>
    <p:extLst>
      <p:ext uri="{BB962C8B-B14F-4D97-AF65-F5344CB8AC3E}">
        <p14:creationId xmlns:p14="http://schemas.microsoft.com/office/powerpoint/2010/main" val="1545229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508924"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244" y="1513703"/>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5147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500"/>
                                        <p:tgtEl>
                                          <p:spTgt spid="28"/>
                                        </p:tgtEl>
                                      </p:cBhvr>
                                    </p:animEffect>
                                  </p:childTnLst>
                                </p:cTn>
                              </p:par>
                              <p:par>
                                <p:cTn id="8" presetID="3" presetClass="emph" presetSubtype="2" fill="hold" grpId="0" nodeType="withEffect">
                                  <p:stCondLst>
                                    <p:cond delay="500"/>
                                  </p:stCondLst>
                                  <p:childTnLst>
                                    <p:animClr clrSpc="rgb" dir="cw">
                                      <p:cBhvr override="childStyle">
                                        <p:cTn id="9" dur="250" fill="hold"/>
                                        <p:tgtEl>
                                          <p:spTgt spid="12"/>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err="1">
                <a:ln>
                  <a:noFill/>
                </a:ln>
                <a:effectLst/>
                <a:uLnTx/>
                <a:uFillTx/>
                <a:latin typeface="Helvetica Neue Moyen" charset="0"/>
                <a:ea typeface="+mn-ea"/>
                <a:cs typeface="Helvetica Neue Moyen" charset="0"/>
              </a:rPr>
              <a:t>Netzwerk</a:t>
            </a:r>
            <a:r>
              <a:rPr kumimoji="0" lang="en-US" sz="5400" u="none" strike="noStrike" kern="1200" cap="none" spc="0" normalizeH="0" baseline="0" noProof="0" dirty="0">
                <a:ln>
                  <a:noFill/>
                </a:ln>
                <a:effectLst/>
                <a:uLnTx/>
                <a:uFillTx/>
                <a:latin typeface="Helvetica Neue Moyen" charset="0"/>
                <a:ea typeface="+mn-ea"/>
                <a:cs typeface="Helvetica Neue Moyen" charset="0"/>
              </a:rPr>
              <a:t> Aufbau</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Das </a:t>
            </a:r>
            <a:r>
              <a:rPr lang="en-US" dirty="0" err="1">
                <a:latin typeface="Helvetica Neue Normal" charset="0"/>
                <a:cs typeface="Helvetica Neue Normal" charset="0"/>
              </a:rPr>
              <a:t>Netzwerk</a:t>
            </a:r>
            <a:r>
              <a:rPr lang="en-US" dirty="0">
                <a:latin typeface="Helvetica Neue Normal" charset="0"/>
                <a:cs typeface="Helvetica Neue Normal" charset="0"/>
              </a:rPr>
              <a:t> </a:t>
            </a:r>
            <a:r>
              <a:rPr lang="en-US" dirty="0" err="1">
                <a:latin typeface="Helvetica Neue Normal" charset="0"/>
                <a:cs typeface="Helvetica Neue Normal" charset="0"/>
              </a:rPr>
              <a:t>ist</a:t>
            </a:r>
            <a:r>
              <a:rPr lang="en-US" dirty="0">
                <a:latin typeface="Helvetica Neue Normal" charset="0"/>
                <a:cs typeface="Helvetica Neue Normal" charset="0"/>
              </a:rPr>
              <a:t> die </a:t>
            </a:r>
            <a:r>
              <a:rPr lang="en-US" dirty="0" err="1">
                <a:latin typeface="Helvetica Neue Normal" charset="0"/>
                <a:cs typeface="Helvetica Neue Normal" charset="0"/>
              </a:rPr>
              <a:t>Schnittstelle</a:t>
            </a:r>
            <a:r>
              <a:rPr lang="en-US" dirty="0">
                <a:latin typeface="Helvetica Neue Normal" charset="0"/>
                <a:cs typeface="Helvetica Neue Normal" charset="0"/>
              </a:rPr>
              <a:t> </a:t>
            </a:r>
            <a:r>
              <a:rPr lang="en-US" dirty="0" err="1">
                <a:latin typeface="Helvetica Neue Normal" charset="0"/>
                <a:cs typeface="Helvetica Neue Normal" charset="0"/>
              </a:rPr>
              <a:t>zwischen</a:t>
            </a:r>
            <a:r>
              <a:rPr lang="en-US" dirty="0">
                <a:latin typeface="Helvetica Neue Normal" charset="0"/>
                <a:cs typeface="Helvetica Neue Normal" charset="0"/>
              </a:rPr>
              <a:t> der App GUI und den </a:t>
            </a:r>
            <a:r>
              <a:rPr lang="en-US" dirty="0" err="1">
                <a:latin typeface="Helvetica Neue Normal" charset="0"/>
                <a:cs typeface="Helvetica Neue Normal" charset="0"/>
              </a:rPr>
              <a:t>verschiedenen</a:t>
            </a:r>
            <a:r>
              <a:rPr lang="en-US" dirty="0">
                <a:latin typeface="Helvetica Neue Normal" charset="0"/>
                <a:cs typeface="Helvetica Neue Normal" charset="0"/>
              </a:rPr>
              <a:t> Web </a:t>
            </a:r>
            <a:r>
              <a:rPr lang="en-US" dirty="0" err="1">
                <a:latin typeface="Helvetica Neue Normal" charset="0"/>
                <a:cs typeface="Helvetica Neue Normal" charset="0"/>
              </a:rPr>
              <a:t>Controllern</a:t>
            </a:r>
            <a:r>
              <a:rPr lang="en-US" dirty="0">
                <a:latin typeface="Helvetica Neue Normal" charset="0"/>
                <a:cs typeface="Helvetica Neue Normal" charset="0"/>
              </a:rPr>
              <a:t>. Um </a:t>
            </a:r>
            <a:r>
              <a:rPr lang="en-US" dirty="0" err="1">
                <a:latin typeface="Helvetica Neue Normal" charset="0"/>
                <a:cs typeface="Helvetica Neue Normal" charset="0"/>
              </a:rPr>
              <a:t>diese</a:t>
            </a:r>
            <a:r>
              <a:rPr lang="en-US" dirty="0">
                <a:latin typeface="Helvetica Neue Normal" charset="0"/>
                <a:cs typeface="Helvetica Neue Normal" charset="0"/>
              </a:rPr>
              <a:t> Aufgabe </a:t>
            </a:r>
            <a:r>
              <a:rPr lang="en-US" dirty="0" err="1">
                <a:latin typeface="Helvetica Neue Normal" charset="0"/>
                <a:cs typeface="Helvetica Neue Normal" charset="0"/>
              </a:rPr>
              <a:t>bewerkstelligen</a:t>
            </a:r>
            <a:r>
              <a:rPr lang="en-US" dirty="0">
                <a:latin typeface="Helvetica Neue Normal" charset="0"/>
                <a:cs typeface="Helvetica Neue Normal" charset="0"/>
              </a:rPr>
              <a:t> </a:t>
            </a:r>
            <a:r>
              <a:rPr lang="en-US" dirty="0" err="1">
                <a:latin typeface="Helvetica Neue Normal" charset="0"/>
                <a:cs typeface="Helvetica Neue Normal" charset="0"/>
              </a:rPr>
              <a:t>zu</a:t>
            </a:r>
            <a:r>
              <a:rPr lang="en-US" dirty="0">
                <a:latin typeface="Helvetica Neue Normal" charset="0"/>
                <a:cs typeface="Helvetica Neue Normal" charset="0"/>
              </a:rPr>
              <a:t> </a:t>
            </a:r>
            <a:r>
              <a:rPr lang="en-US" dirty="0" err="1">
                <a:latin typeface="Helvetica Neue Normal" charset="0"/>
                <a:cs typeface="Helvetica Neue Normal" charset="0"/>
              </a:rPr>
              <a:t>können</a:t>
            </a:r>
            <a:r>
              <a:rPr lang="en-US" dirty="0">
                <a:latin typeface="Helvetica Neue Normal" charset="0"/>
                <a:cs typeface="Helvetica Neue Normal" charset="0"/>
              </a:rPr>
              <a:t>, </a:t>
            </a:r>
            <a:r>
              <a:rPr lang="en-US" dirty="0" err="1">
                <a:latin typeface="Helvetica Neue Normal" charset="0"/>
                <a:cs typeface="Helvetica Neue Normal" charset="0"/>
              </a:rPr>
              <a:t>braucht</a:t>
            </a:r>
            <a:r>
              <a:rPr lang="en-US" dirty="0">
                <a:latin typeface="Helvetica Neue Normal" charset="0"/>
                <a:cs typeface="Helvetica Neue Normal" charset="0"/>
              </a:rPr>
              <a:t> das </a:t>
            </a:r>
            <a:r>
              <a:rPr lang="en-US" dirty="0" err="1">
                <a:latin typeface="Helvetica Neue Normal" charset="0"/>
                <a:cs typeface="Helvetica Neue Normal" charset="0"/>
              </a:rPr>
              <a:t>Netzwek</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a:t>
            </a:r>
            <a:r>
              <a:rPr lang="en-US" dirty="0" err="1">
                <a:latin typeface="Helvetica Neue Normal" charset="0"/>
                <a:cs typeface="Helvetica Neue Normal" charset="0"/>
              </a:rPr>
              <a:t>dynamische</a:t>
            </a:r>
            <a:r>
              <a:rPr lang="en-US" dirty="0">
                <a:latin typeface="Helvetica Neue Normal" charset="0"/>
                <a:cs typeface="Helvetica Neue Normal" charset="0"/>
              </a:rPr>
              <a:t> </a:t>
            </a:r>
            <a:r>
              <a:rPr lang="en-US" dirty="0" err="1">
                <a:latin typeface="Helvetica Neue Normal" charset="0"/>
                <a:cs typeface="Helvetica Neue Normal" charset="0"/>
              </a:rPr>
              <a:t>Struktur</a:t>
            </a:r>
            <a:r>
              <a:rPr lang="en-US" dirty="0">
                <a:latin typeface="Helvetica Neue Normal" charset="0"/>
                <a:cs typeface="Helvetica Neue Normal" charset="0"/>
              </a:rPr>
              <a:t>.</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Struktur</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9" name="Grafik 18">
            <a:extLst>
              <a:ext uri="{FF2B5EF4-FFF2-40B4-BE49-F238E27FC236}">
                <a16:creationId xmlns:a16="http://schemas.microsoft.com/office/drawing/2014/main" id="{473241DF-5D2E-4DB5-8E13-A77630D4E818}"/>
              </a:ext>
            </a:extLst>
          </p:cNvPr>
          <p:cNvPicPr>
            <a:picLocks noChangeAspect="1"/>
          </p:cNvPicPr>
          <p:nvPr/>
        </p:nvPicPr>
        <p:blipFill>
          <a:blip r:embed="rId2"/>
          <a:stretch>
            <a:fillRect/>
          </a:stretch>
        </p:blipFill>
        <p:spPr>
          <a:xfrm>
            <a:off x="477696" y="2197893"/>
            <a:ext cx="5366151" cy="2462214"/>
          </a:xfrm>
          <a:prstGeom prst="rect">
            <a:avLst/>
          </a:prstGeom>
        </p:spPr>
      </p:pic>
    </p:spTree>
    <p:extLst>
      <p:ext uri="{BB962C8B-B14F-4D97-AF65-F5344CB8AC3E}">
        <p14:creationId xmlns:p14="http://schemas.microsoft.com/office/powerpoint/2010/main" val="4509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5D03CE-9E81-4E37-A14D-9C4DC026D3A8}"/>
              </a:ext>
            </a:extLst>
          </p:cNvPr>
          <p:cNvSpPr/>
          <p:nvPr/>
        </p:nvSpPr>
        <p:spPr>
          <a:xfrm>
            <a:off x="3398034"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4" name="TextBox 33">
            <a:extLst>
              <a:ext uri="{FF2B5EF4-FFF2-40B4-BE49-F238E27FC236}">
                <a16:creationId xmlns:a16="http://schemas.microsoft.com/office/drawing/2014/main" id="{BCB9A84E-AC8C-4A30-8469-59B897D4149B}"/>
              </a:ext>
            </a:extLst>
          </p:cNvPr>
          <p:cNvSpPr txBox="1"/>
          <p:nvPr/>
        </p:nvSpPr>
        <p:spPr>
          <a:xfrm>
            <a:off x="3698881" y="4095647"/>
            <a:ext cx="18880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Anfragen</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über</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strike="noStrike" kern="1200" cap="none" spc="0" normalizeH="0" baseline="0" noProof="0" dirty="0" err="1">
                <a:ln>
                  <a:noFill/>
                </a:ln>
                <a:solidFill>
                  <a:schemeClr val="accent1"/>
                </a:solidFill>
                <a:effectLst/>
                <a:uLnTx/>
                <a:uFillTx/>
                <a:latin typeface="Helvetica Neue Moyen" charset="0"/>
                <a:ea typeface="+mn-ea"/>
                <a:cs typeface="Helvetica Neue Moyen" charset="0"/>
              </a:rPr>
              <a:t>eine</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Netzwerkinstanz</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25" name="Rectangle 24">
            <a:extLst>
              <a:ext uri="{FF2B5EF4-FFF2-40B4-BE49-F238E27FC236}">
                <a16:creationId xmlns:a16="http://schemas.microsoft.com/office/drawing/2014/main" id="{66DF82A8-F7D6-4003-978F-B9A62A9B18FE}"/>
              </a:ext>
            </a:extLst>
          </p:cNvPr>
          <p:cNvSpPr/>
          <p:nvPr/>
        </p:nvSpPr>
        <p:spPr>
          <a:xfrm>
            <a:off x="489635"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8" name="TextBox 27">
            <a:extLst>
              <a:ext uri="{FF2B5EF4-FFF2-40B4-BE49-F238E27FC236}">
                <a16:creationId xmlns:a16="http://schemas.microsoft.com/office/drawing/2014/main" id="{4CFEF24B-CE43-41C3-B46A-58F14D1C52D0}"/>
              </a:ext>
            </a:extLst>
          </p:cNvPr>
          <p:cNvSpPr txBox="1"/>
          <p:nvPr/>
        </p:nvSpPr>
        <p:spPr>
          <a:xfrm>
            <a:off x="790482" y="4095647"/>
            <a:ext cx="18880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Nur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eine</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Anfrage</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gleichzeitig</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41" name="Rectangle 40">
            <a:extLst>
              <a:ext uri="{FF2B5EF4-FFF2-40B4-BE49-F238E27FC236}">
                <a16:creationId xmlns:a16="http://schemas.microsoft.com/office/drawing/2014/main" id="{0ABF450F-00AE-4872-9F07-D684DBDCD8D4}"/>
              </a:ext>
            </a:extLst>
          </p:cNvPr>
          <p:cNvSpPr/>
          <p:nvPr/>
        </p:nvSpPr>
        <p:spPr>
          <a:xfrm>
            <a:off x="6306436"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3" name="TextBox 42">
            <a:extLst>
              <a:ext uri="{FF2B5EF4-FFF2-40B4-BE49-F238E27FC236}">
                <a16:creationId xmlns:a16="http://schemas.microsoft.com/office/drawing/2014/main" id="{E702EEE9-46DB-452E-AC53-B648F952DC92}"/>
              </a:ext>
            </a:extLst>
          </p:cNvPr>
          <p:cNvSpPr txBox="1"/>
          <p:nvPr/>
        </p:nvSpPr>
        <p:spPr>
          <a:xfrm>
            <a:off x="6607283" y="4095647"/>
            <a:ext cx="1888040" cy="738664"/>
          </a:xfrm>
          <a:prstGeom prst="rect">
            <a:avLst/>
          </a:prstGeom>
          <a:noFill/>
        </p:spPr>
        <p:txBody>
          <a:bodyPr wrap="square" lIns="0" tIns="0" rIns="0" bIns="0" rtlCol="0">
            <a:spAutoFit/>
          </a:bodyPr>
          <a:lstStyle/>
          <a:p>
            <a:pPr lvl="0">
              <a:defRPr/>
            </a:pPr>
            <a:r>
              <a:rPr lang="en-US" sz="1600" dirty="0" err="1">
                <a:solidFill>
                  <a:schemeClr val="accent1"/>
                </a:solidFill>
                <a:latin typeface="Helvetica Neue Moyen" charset="0"/>
                <a:cs typeface="Helvetica Neue Moyen" charset="0"/>
              </a:rPr>
              <a:t>Asynchrones</a:t>
            </a:r>
            <a:r>
              <a:rPr lang="en-US" sz="1600" dirty="0">
                <a:solidFill>
                  <a:schemeClr val="accent1"/>
                </a:solidFill>
                <a:latin typeface="Helvetica Neue Moyen" charset="0"/>
                <a:cs typeface="Helvetica Neue Moyen" charset="0"/>
              </a:rPr>
              <a:t> </a:t>
            </a:r>
            <a:r>
              <a:rPr lang="en-US" sz="1600" dirty="0" err="1">
                <a:solidFill>
                  <a:schemeClr val="accent1"/>
                </a:solidFill>
                <a:latin typeface="Helvetica Neue Moyen" charset="0"/>
                <a:cs typeface="Helvetica Neue Moyen" charset="0"/>
              </a:rPr>
              <a:t>Senden</a:t>
            </a:r>
            <a:r>
              <a:rPr lang="en-US" sz="1600" dirty="0">
                <a:solidFill>
                  <a:schemeClr val="accent1"/>
                </a:solidFill>
                <a:latin typeface="Helvetica Neue Moyen" charset="0"/>
                <a:cs typeface="Helvetica Neue Moyen" charset="0"/>
              </a:rPr>
              <a:t> und </a:t>
            </a:r>
            <a:r>
              <a:rPr lang="en-US" sz="1600" dirty="0" err="1">
                <a:solidFill>
                  <a:schemeClr val="accent1"/>
                </a:solidFill>
                <a:latin typeface="Helvetica Neue Moyen" charset="0"/>
                <a:cs typeface="Helvetica Neue Moyen" charset="0"/>
              </a:rPr>
              <a:t>Empfangen</a:t>
            </a:r>
            <a:endParaRPr lang="fr-FR" sz="1600" dirty="0">
              <a:solidFill>
                <a:schemeClr val="accent1"/>
              </a:solidFill>
              <a:latin typeface="Helvetica Neue Moyen" charset="0"/>
              <a:cs typeface="Helvetica Neue Moyen" charset="0"/>
            </a:endParaRPr>
          </a:p>
        </p:txBody>
      </p:sp>
      <p:sp>
        <p:nvSpPr>
          <p:cNvPr id="50" name="Rectangle 49">
            <a:extLst>
              <a:ext uri="{FF2B5EF4-FFF2-40B4-BE49-F238E27FC236}">
                <a16:creationId xmlns:a16="http://schemas.microsoft.com/office/drawing/2014/main" id="{B3AEF9CF-8633-4E18-8A87-B8AA0894CCDB}"/>
              </a:ext>
            </a:extLst>
          </p:cNvPr>
          <p:cNvSpPr/>
          <p:nvPr/>
        </p:nvSpPr>
        <p:spPr>
          <a:xfrm>
            <a:off x="9214840"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2" name="TextBox 51">
            <a:extLst>
              <a:ext uri="{FF2B5EF4-FFF2-40B4-BE49-F238E27FC236}">
                <a16:creationId xmlns:a16="http://schemas.microsoft.com/office/drawing/2014/main" id="{545851A1-B1AA-4F9E-8D87-C64448DA8E49}"/>
              </a:ext>
            </a:extLst>
          </p:cNvPr>
          <p:cNvSpPr txBox="1"/>
          <p:nvPr/>
        </p:nvSpPr>
        <p:spPr>
          <a:xfrm>
            <a:off x="9515687" y="4095646"/>
            <a:ext cx="1888041"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Methodenaufruf</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des Listeners </a:t>
            </a:r>
            <a:r>
              <a:rPr kumimoji="0" lang="en-US" sz="1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im</a:t>
            </a:r>
            <a:r>
              <a:rPr kumimoji="0" lang="en-US"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Android main Thread</a:t>
            </a:r>
            <a:endParaRPr kumimoji="0" lang="fr-FR" sz="1600" u="none" strike="noStrike" kern="1200" cap="none" spc="0" normalizeH="0" baseline="0" noProof="0" dirty="0">
              <a:ln>
                <a:noFill/>
              </a:ln>
              <a:solidFill>
                <a:schemeClr val="accent1"/>
              </a:solidFill>
              <a:effectLst/>
              <a:uLnTx/>
              <a:uFillTx/>
              <a:latin typeface="Helvetica Neue Moyen" charset="0"/>
              <a:ea typeface="+mn-ea"/>
              <a:cs typeface="Helvetica Neue Moyen" charset="0"/>
            </a:endParaRPr>
          </a:p>
        </p:txBody>
      </p:sp>
      <p:sp>
        <p:nvSpPr>
          <p:cNvPr id="20" name="TextBox 34">
            <a:extLst>
              <a:ext uri="{FF2B5EF4-FFF2-40B4-BE49-F238E27FC236}">
                <a16:creationId xmlns:a16="http://schemas.microsoft.com/office/drawing/2014/main" id="{A9EFA7E9-8988-444F-B0B7-85C1FF8F3CD0}"/>
              </a:ext>
            </a:extLst>
          </p:cNvPr>
          <p:cNvSpPr txBox="1"/>
          <p:nvPr/>
        </p:nvSpPr>
        <p:spPr>
          <a:xfrm>
            <a:off x="1343025" y="1173085"/>
            <a:ext cx="4385816" cy="664797"/>
          </a:xfrm>
          <a:prstGeom prst="rect">
            <a:avLst/>
          </a:prstGeom>
          <a:noFill/>
        </p:spPr>
        <p:txBody>
          <a:bodyPr wrap="none" lIns="0" tIns="0" rIns="0" bIns="0" rtlCol="0">
            <a:spAutoFit/>
          </a:bodyPr>
          <a:lstStyle/>
          <a:p>
            <a:pPr lvl="0">
              <a:lnSpc>
                <a:spcPct val="80000"/>
              </a:lnSpc>
              <a:defRPr/>
            </a:pPr>
            <a:r>
              <a:rPr lang="en-US" sz="5400" dirty="0" err="1">
                <a:latin typeface="Helvetica Neue Moyen" charset="0"/>
                <a:ea typeface="Helvetica Neue Normal" charset="0"/>
                <a:cs typeface="Helvetica Neue Normal" charset="0"/>
              </a:rPr>
              <a:t>Eigenschaften</a:t>
            </a:r>
            <a:endParaRPr lang="en-US" sz="5400" dirty="0">
              <a:latin typeface="Helvetica Neue Moyen" charset="0"/>
              <a:ea typeface="Helvetica Neue Normal" charset="0"/>
              <a:cs typeface="Helvetica Neue Normal" charset="0"/>
            </a:endParaRPr>
          </a:p>
        </p:txBody>
      </p:sp>
      <p:sp>
        <p:nvSpPr>
          <p:cNvPr id="21" name="TextBox 35">
            <a:extLst>
              <a:ext uri="{FF2B5EF4-FFF2-40B4-BE49-F238E27FC236}">
                <a16:creationId xmlns:a16="http://schemas.microsoft.com/office/drawing/2014/main" id="{E1AAFE53-4C1E-4054-B39F-B1B0BF8EA98B}"/>
              </a:ext>
            </a:extLst>
          </p:cNvPr>
          <p:cNvSpPr txBox="1"/>
          <p:nvPr/>
        </p:nvSpPr>
        <p:spPr>
          <a:xfrm>
            <a:off x="1359599" y="804402"/>
            <a:ext cx="1333698"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Helvetica Neue Moyen" charset="0"/>
                <a:cs typeface="Helvetica Neue Normal" charset="0"/>
              </a:rPr>
              <a:t>#</a:t>
            </a:r>
            <a:r>
              <a:rPr lang="en-US" sz="1200" spc="100" dirty="0" err="1">
                <a:solidFill>
                  <a:schemeClr val="accent1"/>
                </a:solidFill>
                <a:latin typeface="Helvetica Neue Moyen" charset="0"/>
                <a:cs typeface="Helvetica Neue Normal" charset="0"/>
              </a:rPr>
              <a:t>Anforderungen</a:t>
            </a:r>
            <a:r>
              <a:rPr lang="en-US" sz="1200" spc="100" dirty="0">
                <a:solidFill>
                  <a:schemeClr val="accent1"/>
                </a:solidFill>
                <a:latin typeface="Helvetica Neue Moyen" charset="0"/>
                <a:cs typeface="Helvetica Neue Normal" charset="0"/>
              </a:rPr>
              <a:t> </a:t>
            </a:r>
          </a:p>
        </p:txBody>
      </p:sp>
      <p:pic>
        <p:nvPicPr>
          <p:cNvPr id="15" name="Bildplatzhalter 14">
            <a:extLst>
              <a:ext uri="{FF2B5EF4-FFF2-40B4-BE49-F238E27FC236}">
                <a16:creationId xmlns:a16="http://schemas.microsoft.com/office/drawing/2014/main" id="{7ABEA480-66BF-498E-81C6-0AFD9BBDFE97}"/>
              </a:ext>
            </a:extLst>
          </p:cNvPr>
          <p:cNvPicPr>
            <a:picLocks noGrp="1" noChangeAspect="1"/>
          </p:cNvPicPr>
          <p:nvPr>
            <p:ph type="pic" sz="quarter" idx="10"/>
          </p:nvPr>
        </p:nvPicPr>
        <p:blipFill>
          <a:blip r:embed="rId3"/>
          <a:srcRect t="565" b="565"/>
          <a:stretch>
            <a:fillRect/>
          </a:stretch>
        </p:blipFill>
        <p:spPr/>
      </p:pic>
      <p:pic>
        <p:nvPicPr>
          <p:cNvPr id="26" name="Bildplatzhalter 25">
            <a:extLst>
              <a:ext uri="{FF2B5EF4-FFF2-40B4-BE49-F238E27FC236}">
                <a16:creationId xmlns:a16="http://schemas.microsoft.com/office/drawing/2014/main" id="{5D41D5C1-9AAA-4D59-BB29-9193EC7E9940}"/>
              </a:ext>
            </a:extLst>
          </p:cNvPr>
          <p:cNvPicPr>
            <a:picLocks noGrp="1" noChangeAspect="1"/>
          </p:cNvPicPr>
          <p:nvPr>
            <p:ph type="pic" sz="quarter" idx="12"/>
          </p:nvPr>
        </p:nvPicPr>
        <p:blipFill>
          <a:blip r:embed="rId4"/>
          <a:srcRect t="533" b="533"/>
          <a:stretch>
            <a:fillRect/>
          </a:stretch>
        </p:blipFill>
        <p:spPr/>
      </p:pic>
      <p:pic>
        <p:nvPicPr>
          <p:cNvPr id="30" name="Bildplatzhalter 29">
            <a:extLst>
              <a:ext uri="{FF2B5EF4-FFF2-40B4-BE49-F238E27FC236}">
                <a16:creationId xmlns:a16="http://schemas.microsoft.com/office/drawing/2014/main" id="{66B81989-3842-4230-B21D-D714609FD45C}"/>
              </a:ext>
            </a:extLst>
          </p:cNvPr>
          <p:cNvPicPr>
            <a:picLocks noGrp="1" noChangeAspect="1"/>
          </p:cNvPicPr>
          <p:nvPr>
            <p:ph type="pic" sz="quarter" idx="13"/>
          </p:nvPr>
        </p:nvPicPr>
        <p:blipFill>
          <a:blip r:embed="rId5"/>
          <a:srcRect t="565" b="565"/>
          <a:stretch>
            <a:fillRect/>
          </a:stretch>
        </p:blipFill>
        <p:spPr/>
      </p:pic>
      <p:pic>
        <p:nvPicPr>
          <p:cNvPr id="23" name="Bildplatzhalter 22">
            <a:extLst>
              <a:ext uri="{FF2B5EF4-FFF2-40B4-BE49-F238E27FC236}">
                <a16:creationId xmlns:a16="http://schemas.microsoft.com/office/drawing/2014/main" id="{6FBD192A-7E8E-48AA-8A59-15B320012962}"/>
              </a:ext>
            </a:extLst>
          </p:cNvPr>
          <p:cNvPicPr>
            <a:picLocks noGrp="1" noChangeAspect="1"/>
          </p:cNvPicPr>
          <p:nvPr>
            <p:ph type="pic" sz="quarter" idx="11"/>
          </p:nvPr>
        </p:nvPicPr>
        <p:blipFill>
          <a:blip r:embed="rId6"/>
          <a:srcRect t="565" b="565"/>
          <a:stretch>
            <a:fillRect/>
          </a:stretch>
        </p:blipFill>
        <p:spPr/>
      </p:pic>
    </p:spTree>
    <p:extLst>
      <p:ext uri="{BB962C8B-B14F-4D97-AF65-F5344CB8AC3E}">
        <p14:creationId xmlns:p14="http://schemas.microsoft.com/office/powerpoint/2010/main" val="39866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pic>
        <p:nvPicPr>
          <p:cNvPr id="9" name="Bildplatzhalter 8">
            <a:extLst>
              <a:ext uri="{FF2B5EF4-FFF2-40B4-BE49-F238E27FC236}">
                <a16:creationId xmlns:a16="http://schemas.microsoft.com/office/drawing/2014/main" id="{942532ED-519D-437B-BA47-34E0B37736BE}"/>
              </a:ext>
            </a:extLst>
          </p:cNvPr>
          <p:cNvPicPr>
            <a:picLocks noGrp="1" noChangeAspect="1"/>
          </p:cNvPicPr>
          <p:nvPr>
            <p:ph type="pic" sz="quarter" idx="10"/>
          </p:nvPr>
        </p:nvPicPr>
        <p:blipFill>
          <a:blip r:embed="rId3"/>
          <a:srcRect l="32" r="32"/>
          <a:stretch>
            <a:fillRect/>
          </a:stretch>
        </p:blipFill>
        <p:spPr>
          <a:xfrm>
            <a:off x="5651500" y="1381125"/>
            <a:ext cx="6540500" cy="3681413"/>
          </a:xfrm>
        </p:spPr>
      </p:pic>
      <p:sp>
        <p:nvSpPr>
          <p:cNvPr id="11" name="TextBox 5">
            <a:extLst>
              <a:ext uri="{FF2B5EF4-FFF2-40B4-BE49-F238E27FC236}">
                <a16:creationId xmlns:a16="http://schemas.microsoft.com/office/drawing/2014/main" id="{C98C8ADF-0438-4EAB-A31E-474A922703E3}"/>
              </a:ext>
            </a:extLst>
          </p:cNvPr>
          <p:cNvSpPr txBox="1"/>
          <p:nvPr/>
        </p:nvSpPr>
        <p:spPr>
          <a:xfrm>
            <a:off x="1343025" y="3819785"/>
            <a:ext cx="3755186"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kann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anmelden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registrieren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und sein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Passwort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zurücksetzen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2" name="TextBox 6">
            <a:extLst>
              <a:ext uri="{FF2B5EF4-FFF2-40B4-BE49-F238E27FC236}">
                <a16:creationId xmlns:a16="http://schemas.microsoft.com/office/drawing/2014/main" id="{F008AED6-4A32-499F-AB27-63B3AE197E7E}"/>
              </a:ext>
            </a:extLst>
          </p:cNvPr>
          <p:cNvSpPr txBox="1"/>
          <p:nvPr/>
        </p:nvSpPr>
        <p:spPr>
          <a:xfrm>
            <a:off x="1343025" y="1717674"/>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549E92"/>
                </a:solidFill>
                <a:effectLst/>
                <a:uLnTx/>
                <a:uFillTx/>
                <a:latin typeface="Helvetica Neue Moyen" charset="0"/>
                <a:ea typeface="+mn-ea"/>
                <a:cs typeface="Helvetica Neue Normal" charset="0"/>
              </a:rPr>
              <a:t>anmelden</a:t>
            </a:r>
            <a:endPar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endParaRPr>
          </a:p>
        </p:txBody>
      </p:sp>
      <p:sp>
        <p:nvSpPr>
          <p:cNvPr id="13" name="TextBox 11">
            <a:extLst>
              <a:ext uri="{FF2B5EF4-FFF2-40B4-BE49-F238E27FC236}">
                <a16:creationId xmlns:a16="http://schemas.microsoft.com/office/drawing/2014/main" id="{74F7D921-FDA9-48E7-9900-FF8E4AE7BEFA}"/>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Login</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Screen</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327027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05E36291-8CD1-425F-9273-D61352659E12}"/>
                  </a:ext>
                </a:extLst>
              </p:cNvPr>
              <p:cNvGraphicFramePr>
                <a:graphicFrameLocks noChangeAspect="1"/>
              </p:cNvGraphicFramePr>
              <p:nvPr>
                <p:extLst>
                  <p:ext uri="{D42A27DB-BD31-4B8C-83A1-F6EECF244321}">
                    <p14:modId xmlns:p14="http://schemas.microsoft.com/office/powerpoint/2010/main" val="365685067"/>
                  </p:ext>
                </p:extLst>
              </p:nvPr>
            </p:nvGraphicFramePr>
            <p:xfrm>
              <a:off x="822960" y="626009"/>
              <a:ext cx="3973484" cy="2235085"/>
            </p:xfrm>
            <a:graphic>
              <a:graphicData uri="http://schemas.microsoft.com/office/powerpoint/2016/slidezoom">
                <pslz:sldZm>
                  <pslz:sldZmObj sldId="382" cId="3649183713">
                    <pslz:zmPr id="{3F519942-BDC9-471A-809B-653812C68FC1}" returnToParent="0" transitionDur="1000">
                      <p166:blipFill xmlns:p166="http://schemas.microsoft.com/office/powerpoint/2016/6/main">
                        <a:blip r:embed="rId2"/>
                        <a:stretch>
                          <a:fillRect/>
                        </a:stretch>
                      </p166:blipFill>
                      <p166:spPr xmlns:p166="http://schemas.microsoft.com/office/powerpoint/2016/6/main">
                        <a:xfrm>
                          <a:off x="0" y="0"/>
                          <a:ext cx="3973484" cy="2235085"/>
                        </a:xfrm>
                        <a:prstGeom prst="rect">
                          <a:avLst/>
                        </a:prstGeom>
                        <a:ln w="3175">
                          <a:noFill/>
                        </a:ln>
                      </p166:spPr>
                    </pslz:zmPr>
                  </pslz:sldZmObj>
                </pslz:sldZm>
              </a:graphicData>
            </a:graphic>
          </p:graphicFrame>
        </mc:Choice>
        <mc:Fallback xmlns="">
          <p:pic>
            <p:nvPicPr>
              <p:cNvPr id="3" name="Folienzoom 2">
                <a:hlinkClick r:id="rId3" action="ppaction://hlinksldjump"/>
                <a:extLst>
                  <a:ext uri="{FF2B5EF4-FFF2-40B4-BE49-F238E27FC236}">
                    <a16:creationId xmlns:a16="http://schemas.microsoft.com/office/drawing/2014/main" id="{05E36291-8CD1-425F-9273-D61352659E12}"/>
                  </a:ext>
                </a:extLst>
              </p:cNvPr>
              <p:cNvPicPr>
                <a:picLocks noGrp="1" noRot="1" noChangeAspect="1" noMove="1" noResize="1" noEditPoints="1" noAdjustHandles="1" noChangeArrowheads="1" noChangeShapeType="1"/>
              </p:cNvPicPr>
              <p:nvPr/>
            </p:nvPicPr>
            <p:blipFill>
              <a:blip r:embed="rId4"/>
              <a:stretch>
                <a:fillRect/>
              </a:stretch>
            </p:blipFill>
            <p:spPr>
              <a:xfrm>
                <a:off x="822960" y="626009"/>
                <a:ext cx="3973484" cy="223508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68A418BF-3C34-42A2-8684-7EE2BF11E11C}"/>
                  </a:ext>
                </a:extLst>
              </p:cNvPr>
              <p:cNvGraphicFramePr>
                <a:graphicFrameLocks noChangeAspect="1"/>
              </p:cNvGraphicFramePr>
              <p:nvPr>
                <p:extLst>
                  <p:ext uri="{D42A27DB-BD31-4B8C-83A1-F6EECF244321}">
                    <p14:modId xmlns:p14="http://schemas.microsoft.com/office/powerpoint/2010/main" val="1874447433"/>
                  </p:ext>
                </p:extLst>
              </p:nvPr>
            </p:nvGraphicFramePr>
            <p:xfrm>
              <a:off x="4796444" y="767068"/>
              <a:ext cx="3722716" cy="2094028"/>
            </p:xfrm>
            <a:graphic>
              <a:graphicData uri="http://schemas.microsoft.com/office/powerpoint/2016/slidezoom">
                <pslz:sldZm>
                  <pslz:sldZmObj sldId="383" cId="2026747346">
                    <pslz:zmPr id="{430B1C1B-C458-46A0-8C58-012B3067454F}" returnToParent="0" transitionDur="1000">
                      <p166:blipFill xmlns:p166="http://schemas.microsoft.com/office/powerpoint/2016/6/main">
                        <a:blip r:embed="rId5"/>
                        <a:stretch>
                          <a:fillRect/>
                        </a:stretch>
                      </p166:blipFill>
                      <p166:spPr xmlns:p166="http://schemas.microsoft.com/office/powerpoint/2016/6/main">
                        <a:xfrm>
                          <a:off x="0" y="0"/>
                          <a:ext cx="3722716" cy="2094028"/>
                        </a:xfrm>
                        <a:prstGeom prst="rect">
                          <a:avLst/>
                        </a:prstGeom>
                        <a:ln w="3175">
                          <a:noFill/>
                        </a:ln>
                      </p166:spPr>
                    </pslz:zmPr>
                  </pslz:sldZmObj>
                </pslz:sldZm>
              </a:graphicData>
            </a:graphic>
          </p:graphicFrame>
        </mc:Choice>
        <mc:Fallback xmlns="">
          <p:pic>
            <p:nvPicPr>
              <p:cNvPr id="5" name="Folienzoom 4">
                <a:hlinkClick r:id="rId6" action="ppaction://hlinksldjump"/>
                <a:extLst>
                  <a:ext uri="{FF2B5EF4-FFF2-40B4-BE49-F238E27FC236}">
                    <a16:creationId xmlns:a16="http://schemas.microsoft.com/office/drawing/2014/main" id="{68A418BF-3C34-42A2-8684-7EE2BF11E11C}"/>
                  </a:ext>
                </a:extLst>
              </p:cNvPr>
              <p:cNvPicPr>
                <a:picLocks noGrp="1" noRot="1" noChangeAspect="1" noMove="1" noResize="1" noEditPoints="1" noAdjustHandles="1" noChangeArrowheads="1" noChangeShapeType="1"/>
              </p:cNvPicPr>
              <p:nvPr/>
            </p:nvPicPr>
            <p:blipFill>
              <a:blip r:embed="rId7"/>
              <a:stretch>
                <a:fillRect/>
              </a:stretch>
            </p:blipFill>
            <p:spPr>
              <a:xfrm>
                <a:off x="4796444" y="767068"/>
                <a:ext cx="3722716" cy="209402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Folienzoom 6">
                <a:extLst>
                  <a:ext uri="{FF2B5EF4-FFF2-40B4-BE49-F238E27FC236}">
                    <a16:creationId xmlns:a16="http://schemas.microsoft.com/office/drawing/2014/main" id="{9CA7452B-621B-4CF1-B506-4B6D50F8D141}"/>
                  </a:ext>
                </a:extLst>
              </p:cNvPr>
              <p:cNvGraphicFramePr>
                <a:graphicFrameLocks noChangeAspect="1"/>
              </p:cNvGraphicFramePr>
              <p:nvPr>
                <p:extLst>
                  <p:ext uri="{D42A27DB-BD31-4B8C-83A1-F6EECF244321}">
                    <p14:modId xmlns:p14="http://schemas.microsoft.com/office/powerpoint/2010/main" val="2505341065"/>
                  </p:ext>
                </p:extLst>
              </p:nvPr>
            </p:nvGraphicFramePr>
            <p:xfrm>
              <a:off x="284094" y="2861094"/>
              <a:ext cx="6204145" cy="3489831"/>
            </p:xfrm>
            <a:graphic>
              <a:graphicData uri="http://schemas.microsoft.com/office/powerpoint/2016/slidezoom">
                <pslz:sldZm>
                  <pslz:sldZmObj sldId="384" cId="2172871744">
                    <pslz:zmPr id="{280DF14C-692C-42B0-9D38-13A3A9D9875E}" returnToParent="0" transitionDur="1000">
                      <p166:blipFill xmlns:p166="http://schemas.microsoft.com/office/powerpoint/2016/6/main">
                        <a:blip r:embed="rId8"/>
                        <a:stretch>
                          <a:fillRect/>
                        </a:stretch>
                      </p166:blipFill>
                      <p166:spPr xmlns:p166="http://schemas.microsoft.com/office/powerpoint/2016/6/main">
                        <a:xfrm>
                          <a:off x="0" y="0"/>
                          <a:ext cx="6204145" cy="3489831"/>
                        </a:xfrm>
                        <a:prstGeom prst="rect">
                          <a:avLst/>
                        </a:prstGeom>
                        <a:ln w="3175">
                          <a:noFill/>
                        </a:ln>
                      </p166:spPr>
                    </pslz:zmPr>
                  </pslz:sldZmObj>
                </pslz:sldZm>
              </a:graphicData>
            </a:graphic>
          </p:graphicFrame>
        </mc:Choice>
        <mc:Fallback xmlns="">
          <p:pic>
            <p:nvPicPr>
              <p:cNvPr id="7" name="Folienzoom 6">
                <a:hlinkClick r:id="rId9" action="ppaction://hlinksldjump"/>
                <a:extLst>
                  <a:ext uri="{FF2B5EF4-FFF2-40B4-BE49-F238E27FC236}">
                    <a16:creationId xmlns:a16="http://schemas.microsoft.com/office/drawing/2014/main" id="{9CA7452B-621B-4CF1-B506-4B6D50F8D141}"/>
                  </a:ext>
                </a:extLst>
              </p:cNvPr>
              <p:cNvPicPr>
                <a:picLocks noGrp="1" noRot="1" noChangeAspect="1" noMove="1" noResize="1" noEditPoints="1" noAdjustHandles="1" noChangeArrowheads="1" noChangeShapeType="1"/>
              </p:cNvPicPr>
              <p:nvPr/>
            </p:nvPicPr>
            <p:blipFill>
              <a:blip r:embed="rId10"/>
              <a:stretch>
                <a:fillRect/>
              </a:stretch>
            </p:blipFill>
            <p:spPr>
              <a:xfrm>
                <a:off x="284094" y="2861094"/>
                <a:ext cx="6204145" cy="3489831"/>
              </a:xfrm>
              <a:prstGeom prst="rect">
                <a:avLst/>
              </a:prstGeom>
              <a:ln w="3175">
                <a:noFill/>
              </a:ln>
            </p:spPr>
          </p:pic>
        </mc:Fallback>
      </mc:AlternateContent>
      <p:sp>
        <p:nvSpPr>
          <p:cNvPr id="19" name="TextBox 3">
            <a:extLst>
              <a:ext uri="{FF2B5EF4-FFF2-40B4-BE49-F238E27FC236}">
                <a16:creationId xmlns:a16="http://schemas.microsoft.com/office/drawing/2014/main" id="{97A0B5EC-ACD6-464D-B7CB-98D8533FED8E}"/>
              </a:ext>
            </a:extLst>
          </p:cNvPr>
          <p:cNvSpPr txBox="1"/>
          <p:nvPr/>
        </p:nvSpPr>
        <p:spPr>
          <a:xfrm>
            <a:off x="7864791" y="4706356"/>
            <a:ext cx="3676016"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u="none" strike="noStrike" kern="1200" cap="none" spc="0" normalizeH="0" baseline="0" noProof="0" dirty="0" err="1">
                <a:ln>
                  <a:noFill/>
                </a:ln>
                <a:effectLst/>
                <a:uLnTx/>
                <a:uFillTx/>
                <a:latin typeface="Helvetica Neue Moyen" charset="0"/>
                <a:ea typeface="+mn-ea"/>
                <a:cs typeface="Helvetica Neue Moyen" charset="0"/>
              </a:rPr>
              <a:t>Klassendiagramm</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20" name="TextBox 269">
            <a:extLst>
              <a:ext uri="{FF2B5EF4-FFF2-40B4-BE49-F238E27FC236}">
                <a16:creationId xmlns:a16="http://schemas.microsoft.com/office/drawing/2014/main" id="{926ACD3B-66F4-48BE-85C7-D2504215058D}"/>
              </a:ext>
            </a:extLst>
          </p:cNvPr>
          <p:cNvSpPr txBox="1"/>
          <p:nvPr/>
        </p:nvSpPr>
        <p:spPr>
          <a:xfrm>
            <a:off x="7855584" y="4379325"/>
            <a:ext cx="1847215"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400" b="1"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modularer</a:t>
            </a:r>
            <a:r>
              <a:rPr kumimoji="0" lang="en-US" sz="1400" b="1"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 Aufbau</a:t>
            </a:r>
          </a:p>
        </p:txBody>
      </p:sp>
    </p:spTree>
    <p:extLst>
      <p:ext uri="{BB962C8B-B14F-4D97-AF65-F5344CB8AC3E}">
        <p14:creationId xmlns:p14="http://schemas.microsoft.com/office/powerpoint/2010/main" val="108046481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961E1E5-360F-4B3E-A84C-52D677FB77CF}"/>
              </a:ext>
            </a:extLst>
          </p:cNvPr>
          <p:cNvPicPr>
            <a:picLocks noChangeAspect="1"/>
          </p:cNvPicPr>
          <p:nvPr/>
        </p:nvPicPr>
        <p:blipFill>
          <a:blip r:embed="rId2"/>
          <a:stretch>
            <a:fillRect/>
          </a:stretch>
        </p:blipFill>
        <p:spPr>
          <a:xfrm>
            <a:off x="164553" y="582812"/>
            <a:ext cx="12027447" cy="6275187"/>
          </a:xfrm>
          <a:prstGeom prst="rect">
            <a:avLst/>
          </a:prstGeom>
        </p:spPr>
      </p:pic>
      <p:sp>
        <p:nvSpPr>
          <p:cNvPr id="7" name="TextBox 3">
            <a:extLst>
              <a:ext uri="{FF2B5EF4-FFF2-40B4-BE49-F238E27FC236}">
                <a16:creationId xmlns:a16="http://schemas.microsoft.com/office/drawing/2014/main" id="{EFFBE5A2-AF60-493B-AD57-47BEBF1654BF}"/>
              </a:ext>
            </a:extLst>
          </p:cNvPr>
          <p:cNvSpPr txBox="1"/>
          <p:nvPr/>
        </p:nvSpPr>
        <p:spPr>
          <a:xfrm>
            <a:off x="8163472" y="1180837"/>
            <a:ext cx="3762375" cy="13851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err="1">
                <a:ln>
                  <a:noFill/>
                </a:ln>
                <a:effectLst/>
                <a:uLnTx/>
                <a:uFillTx/>
                <a:latin typeface="Helvetica Neue Moyen" charset="0"/>
                <a:ea typeface="+mn-ea"/>
                <a:cs typeface="Helvetica Neue Moyen" charset="0"/>
              </a:rPr>
              <a:t>Senden,Empfangen</a:t>
            </a:r>
            <a:r>
              <a:rPr kumimoji="0" lang="en-US" sz="2800" u="none" strike="noStrike" kern="1200" cap="none" spc="0" normalizeH="0" baseline="0" noProof="0" dirty="0">
                <a:ln>
                  <a:noFill/>
                </a:ln>
                <a:effectLst/>
                <a:uLnTx/>
                <a:uFillTx/>
                <a:latin typeface="Helvetica Neue Moyen" charset="0"/>
                <a:ea typeface="+mn-ea"/>
                <a:cs typeface="Helvetica Neue Moyen" charset="0"/>
              </a:rPr>
              <a:t> und </a:t>
            </a:r>
            <a:r>
              <a:rPr kumimoji="0" lang="en-US" sz="2800" u="none" strike="noStrike" kern="1200" cap="none" spc="0" normalizeH="0" baseline="0" noProof="0" dirty="0" err="1">
                <a:ln>
                  <a:noFill/>
                </a:ln>
                <a:effectLst/>
                <a:uLnTx/>
                <a:uFillTx/>
                <a:latin typeface="Helvetica Neue Moyen" charset="0"/>
                <a:ea typeface="+mn-ea"/>
                <a:cs typeface="Helvetica Neue Moyen" charset="0"/>
              </a:rPr>
              <a:t>Weiterleiten</a:t>
            </a:r>
            <a:r>
              <a:rPr lang="en-US" sz="2800" dirty="0">
                <a:latin typeface="Helvetica Neue Moyen" charset="0"/>
                <a:cs typeface="Helvetica Neue Moyen" charset="0"/>
              </a:rPr>
              <a:t> von </a:t>
            </a:r>
            <a:r>
              <a:rPr lang="en-US" sz="2800" dirty="0" err="1">
                <a:latin typeface="Helvetica Neue Moyen" charset="0"/>
                <a:cs typeface="Helvetica Neue Moyen" charset="0"/>
              </a:rPr>
              <a:t>Daten</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 name="TextBox 269">
            <a:extLst>
              <a:ext uri="{FF2B5EF4-FFF2-40B4-BE49-F238E27FC236}">
                <a16:creationId xmlns:a16="http://schemas.microsoft.com/office/drawing/2014/main" id="{41897D9E-58E1-4D3E-B2AE-CC5CA004992E}"/>
              </a:ext>
            </a:extLst>
          </p:cNvPr>
          <p:cNvSpPr txBox="1"/>
          <p:nvPr/>
        </p:nvSpPr>
        <p:spPr>
          <a:xfrm>
            <a:off x="8188873" y="920183"/>
            <a:ext cx="1189428"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Schnittstellen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3649183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EBAEC6F-2178-4512-9B79-DEF6DA45932C}"/>
              </a:ext>
            </a:extLst>
          </p:cNvPr>
          <p:cNvPicPr>
            <a:picLocks noChangeAspect="1"/>
          </p:cNvPicPr>
          <p:nvPr/>
        </p:nvPicPr>
        <p:blipFill>
          <a:blip r:embed="rId2"/>
          <a:stretch>
            <a:fillRect/>
          </a:stretch>
        </p:blipFill>
        <p:spPr>
          <a:xfrm>
            <a:off x="0" y="1896852"/>
            <a:ext cx="11594596" cy="4961148"/>
          </a:xfrm>
          <a:prstGeom prst="rect">
            <a:avLst/>
          </a:prstGeom>
        </p:spPr>
      </p:pic>
      <p:sp>
        <p:nvSpPr>
          <p:cNvPr id="3" name="TextBox 3">
            <a:extLst>
              <a:ext uri="{FF2B5EF4-FFF2-40B4-BE49-F238E27FC236}">
                <a16:creationId xmlns:a16="http://schemas.microsoft.com/office/drawing/2014/main" id="{D89E0C92-3BC8-4B8B-AF0A-4810A2DB63F4}"/>
              </a:ext>
            </a:extLst>
          </p:cNvPr>
          <p:cNvSpPr txBox="1"/>
          <p:nvPr/>
        </p:nvSpPr>
        <p:spPr>
          <a:xfrm>
            <a:off x="1325792" y="2702946"/>
            <a:ext cx="3762375" cy="9112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u="none" strike="noStrike" kern="1200" cap="none" spc="0" normalizeH="0" baseline="0" noProof="0" dirty="0" err="1">
                <a:ln>
                  <a:noFill/>
                </a:ln>
                <a:effectLst/>
                <a:uLnTx/>
                <a:uFillTx/>
                <a:latin typeface="Helvetica Neue Moyen" charset="0"/>
                <a:ea typeface="+mn-ea"/>
                <a:cs typeface="Helvetica Neue Moyen" charset="0"/>
              </a:rPr>
              <a:t>Extrahieren</a:t>
            </a:r>
            <a:r>
              <a:rPr kumimoji="0" lang="en-US" sz="2800" u="none" strike="noStrike" kern="1200" cap="none" spc="0" normalizeH="0" baseline="0" noProof="0" dirty="0">
                <a:ln>
                  <a:noFill/>
                </a:ln>
                <a:effectLst/>
                <a:uLnTx/>
                <a:uFillTx/>
                <a:latin typeface="Helvetica Neue Moyen" charset="0"/>
                <a:ea typeface="+mn-ea"/>
                <a:cs typeface="Helvetica Neue Moyen" charset="0"/>
              </a:rPr>
              <a:t> der </a:t>
            </a:r>
            <a:r>
              <a:rPr kumimoji="0" lang="en-US" sz="2800" u="none" strike="noStrike" kern="1200" cap="none" spc="0" normalizeH="0" baseline="0" noProof="0" dirty="0" err="1">
                <a:ln>
                  <a:noFill/>
                </a:ln>
                <a:effectLst/>
                <a:uLnTx/>
                <a:uFillTx/>
                <a:latin typeface="Helvetica Neue Moyen" charset="0"/>
                <a:ea typeface="+mn-ea"/>
                <a:cs typeface="Helvetica Neue Moyen" charset="0"/>
              </a:rPr>
              <a:t>empfangenen</a:t>
            </a:r>
            <a:r>
              <a:rPr kumimoji="0" lang="en-US" sz="2800" u="none" strike="noStrike" kern="1200" cap="none" spc="0" normalizeH="0" baseline="0" noProof="0" dirty="0">
                <a:ln>
                  <a:noFill/>
                </a:ln>
                <a:effectLst/>
                <a:uLnTx/>
                <a:uFillTx/>
                <a:latin typeface="Helvetica Neue Moyen" charset="0"/>
                <a:ea typeface="+mn-ea"/>
                <a:cs typeface="Helvetica Neue Moyen" charset="0"/>
              </a:rPr>
              <a:t> </a:t>
            </a:r>
            <a:r>
              <a:rPr kumimoji="0" lang="en-US" sz="2800" u="none" strike="noStrike" kern="1200" cap="none" spc="0" normalizeH="0" baseline="0" noProof="0" dirty="0" err="1">
                <a:ln>
                  <a:noFill/>
                </a:ln>
                <a:effectLst/>
                <a:uLnTx/>
                <a:uFillTx/>
                <a:latin typeface="Helvetica Neue Moyen" charset="0"/>
                <a:ea typeface="+mn-ea"/>
                <a:cs typeface="Helvetica Neue Moyen" charset="0"/>
              </a:rPr>
              <a:t>Daten</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4" name="TextBox 269">
            <a:extLst>
              <a:ext uri="{FF2B5EF4-FFF2-40B4-BE49-F238E27FC236}">
                <a16:creationId xmlns:a16="http://schemas.microsoft.com/office/drawing/2014/main" id="{26748664-9A36-4D04-8E81-C99FD1EFE961}"/>
              </a:ext>
            </a:extLst>
          </p:cNvPr>
          <p:cNvSpPr txBox="1"/>
          <p:nvPr/>
        </p:nvSpPr>
        <p:spPr>
          <a:xfrm>
            <a:off x="1351193" y="2442292"/>
            <a:ext cx="1009892"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Übersetzen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0267473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B1A8A82-1646-4DA4-994C-F2661E53F129}"/>
              </a:ext>
            </a:extLst>
          </p:cNvPr>
          <p:cNvPicPr>
            <a:picLocks noChangeAspect="1"/>
          </p:cNvPicPr>
          <p:nvPr/>
        </p:nvPicPr>
        <p:blipFill>
          <a:blip r:embed="rId2"/>
          <a:stretch>
            <a:fillRect/>
          </a:stretch>
        </p:blipFill>
        <p:spPr>
          <a:xfrm>
            <a:off x="1271573" y="0"/>
            <a:ext cx="9648854" cy="6570143"/>
          </a:xfrm>
          <a:prstGeom prst="rect">
            <a:avLst/>
          </a:prstGeom>
        </p:spPr>
      </p:pic>
      <p:sp>
        <p:nvSpPr>
          <p:cNvPr id="3" name="TextBox 3">
            <a:extLst>
              <a:ext uri="{FF2B5EF4-FFF2-40B4-BE49-F238E27FC236}">
                <a16:creationId xmlns:a16="http://schemas.microsoft.com/office/drawing/2014/main" id="{52A94968-FD77-4790-9D8D-3EF477A9EE5B}"/>
              </a:ext>
            </a:extLst>
          </p:cNvPr>
          <p:cNvSpPr txBox="1"/>
          <p:nvPr/>
        </p:nvSpPr>
        <p:spPr>
          <a:xfrm>
            <a:off x="685713" y="1024538"/>
            <a:ext cx="3439247" cy="9112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800" dirty="0">
                <a:latin typeface="Helvetica Neue Moyen" charset="0"/>
                <a:cs typeface="Helvetica Neue Moyen" charset="0"/>
              </a:rPr>
              <a:t>Request Management</a:t>
            </a:r>
            <a:endParaRPr kumimoji="0" lang="fr-FR" sz="2800" u="none" strike="noStrike" kern="1200" cap="none" spc="0" normalizeH="0" baseline="0" noProof="0" dirty="0">
              <a:ln>
                <a:noFill/>
              </a:ln>
              <a:effectLst/>
              <a:uLnTx/>
              <a:uFillTx/>
              <a:latin typeface="Helvetica Neue Moyen" charset="0"/>
              <a:ea typeface="+mn-ea"/>
              <a:cs typeface="Helvetica Neue Moyen" charset="0"/>
            </a:endParaRPr>
          </a:p>
        </p:txBody>
      </p:sp>
      <p:sp>
        <p:nvSpPr>
          <p:cNvPr id="4" name="TextBox 269">
            <a:extLst>
              <a:ext uri="{FF2B5EF4-FFF2-40B4-BE49-F238E27FC236}">
                <a16:creationId xmlns:a16="http://schemas.microsoft.com/office/drawing/2014/main" id="{0015AB02-D679-42C7-9F72-3C5917ED15E0}"/>
              </a:ext>
            </a:extLst>
          </p:cNvPr>
          <p:cNvSpPr txBox="1"/>
          <p:nvPr/>
        </p:nvSpPr>
        <p:spPr>
          <a:xfrm>
            <a:off x="711113" y="763884"/>
            <a:ext cx="1163780"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Anfragetypen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172871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chemeClr val="accent1"/>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u="none" strike="noStrike" kern="1200" cap="none" spc="0" normalizeH="0" baseline="0" noProof="0" dirty="0" err="1">
                <a:ln>
                  <a:noFill/>
                </a:ln>
                <a:effectLst/>
                <a:uLnTx/>
                <a:uFillTx/>
                <a:latin typeface="Helvetica Neue Moyen" charset="0"/>
                <a:ea typeface="+mn-ea"/>
                <a:cs typeface="Helvetica Neue Moyen" charset="0"/>
              </a:rPr>
              <a:t>Netzwerk</a:t>
            </a:r>
            <a:r>
              <a:rPr kumimoji="0" lang="en-US" sz="5400" u="none" strike="noStrike" kern="1200" cap="none" spc="0" normalizeH="0" baseline="0" noProof="0" dirty="0">
                <a:ln>
                  <a:noFill/>
                </a:ln>
                <a:effectLst/>
                <a:uLnTx/>
                <a:uFillTx/>
                <a:latin typeface="Helvetica Neue Moyen" charset="0"/>
                <a:ea typeface="+mn-ea"/>
                <a:cs typeface="Helvetica Neue Moyen" charset="0"/>
              </a:rPr>
              <a:t> Aufbau</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Struktur</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pic>
        <p:nvPicPr>
          <p:cNvPr id="19" name="Grafik 18">
            <a:extLst>
              <a:ext uri="{FF2B5EF4-FFF2-40B4-BE49-F238E27FC236}">
                <a16:creationId xmlns:a16="http://schemas.microsoft.com/office/drawing/2014/main" id="{473241DF-5D2E-4DB5-8E13-A77630D4E818}"/>
              </a:ext>
            </a:extLst>
          </p:cNvPr>
          <p:cNvPicPr>
            <a:picLocks noChangeAspect="1"/>
          </p:cNvPicPr>
          <p:nvPr/>
        </p:nvPicPr>
        <p:blipFill>
          <a:blip r:embed="rId2"/>
          <a:stretch>
            <a:fillRect/>
          </a:stretch>
        </p:blipFill>
        <p:spPr>
          <a:xfrm>
            <a:off x="477696" y="2197893"/>
            <a:ext cx="5366151" cy="2462214"/>
          </a:xfrm>
          <a:prstGeom prst="rect">
            <a:avLst/>
          </a:prstGeom>
        </p:spPr>
      </p:pic>
      <p:sp>
        <p:nvSpPr>
          <p:cNvPr id="7" name="TextBox 4">
            <a:extLst>
              <a:ext uri="{FF2B5EF4-FFF2-40B4-BE49-F238E27FC236}">
                <a16:creationId xmlns:a16="http://schemas.microsoft.com/office/drawing/2014/main" id="{F4C328C1-BFD7-496F-928F-C5F18FD18439}"/>
              </a:ext>
            </a:extLst>
          </p:cNvPr>
          <p:cNvSpPr txBox="1"/>
          <p:nvPr/>
        </p:nvSpPr>
        <p:spPr>
          <a:xfrm>
            <a:off x="7295623" y="3588445"/>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Dynamisches</a:t>
            </a:r>
            <a:r>
              <a:rPr lang="en-US" sz="1600" dirty="0">
                <a:latin typeface="Helvetica Neue Normal" charset="0"/>
                <a:cs typeface="Helvetica Neue Normal" charset="0"/>
              </a:rPr>
              <a:t> </a:t>
            </a:r>
            <a:r>
              <a:rPr lang="en-US" sz="1600" dirty="0" err="1">
                <a:latin typeface="Helvetica Neue Normal" charset="0"/>
                <a:cs typeface="Helvetica Neue Normal" charset="0"/>
              </a:rPr>
              <a:t>Erstellen</a:t>
            </a:r>
            <a:r>
              <a:rPr lang="en-US" sz="1600" dirty="0">
                <a:latin typeface="Helvetica Neue Normal" charset="0"/>
                <a:cs typeface="Helvetica Neue Normal" charset="0"/>
              </a:rPr>
              <a:t> von Requests</a:t>
            </a:r>
          </a:p>
        </p:txBody>
      </p:sp>
      <p:pic>
        <p:nvPicPr>
          <p:cNvPr id="14" name="Graphic 27">
            <a:extLst>
              <a:ext uri="{FF2B5EF4-FFF2-40B4-BE49-F238E27FC236}">
                <a16:creationId xmlns:a16="http://schemas.microsoft.com/office/drawing/2014/main" id="{1558B666-8405-4EE4-9B1C-2168BA2F83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6549" y="3624239"/>
            <a:ext cx="395838" cy="300458"/>
          </a:xfrm>
          <a:prstGeom prst="rect">
            <a:avLst/>
          </a:prstGeom>
        </p:spPr>
      </p:pic>
      <p:sp>
        <p:nvSpPr>
          <p:cNvPr id="9" name="TextBox 4">
            <a:extLst>
              <a:ext uri="{FF2B5EF4-FFF2-40B4-BE49-F238E27FC236}">
                <a16:creationId xmlns:a16="http://schemas.microsoft.com/office/drawing/2014/main" id="{D7725853-F34E-497F-9902-1C6BAFC3782E}"/>
              </a:ext>
            </a:extLst>
          </p:cNvPr>
          <p:cNvSpPr txBox="1"/>
          <p:nvPr/>
        </p:nvSpPr>
        <p:spPr>
          <a:xfrm>
            <a:off x="7295623" y="412528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Individueller</a:t>
            </a:r>
            <a:r>
              <a:rPr lang="en-US" sz="1600" dirty="0">
                <a:latin typeface="Helvetica Neue Normal" charset="0"/>
                <a:cs typeface="Helvetica Neue Normal" charset="0"/>
              </a:rPr>
              <a:t> Parser </a:t>
            </a:r>
            <a:r>
              <a:rPr lang="en-US" sz="1600" dirty="0" err="1">
                <a:latin typeface="Helvetica Neue Normal" charset="0"/>
                <a:cs typeface="Helvetica Neue Normal" charset="0"/>
              </a:rPr>
              <a:t>für</a:t>
            </a:r>
            <a:r>
              <a:rPr lang="en-US" sz="1600" dirty="0">
                <a:latin typeface="Helvetica Neue Normal" charset="0"/>
                <a:cs typeface="Helvetica Neue Normal" charset="0"/>
              </a:rPr>
              <a:t> </a:t>
            </a:r>
            <a:r>
              <a:rPr lang="en-US" sz="1600" dirty="0" err="1">
                <a:latin typeface="Helvetica Neue Normal" charset="0"/>
                <a:cs typeface="Helvetica Neue Normal" charset="0"/>
              </a:rPr>
              <a:t>jede</a:t>
            </a:r>
            <a:r>
              <a:rPr lang="en-US" sz="1600" dirty="0">
                <a:latin typeface="Helvetica Neue Normal" charset="0"/>
                <a:cs typeface="Helvetica Neue Normal" charset="0"/>
              </a:rPr>
              <a:t> Request</a:t>
            </a:r>
          </a:p>
        </p:txBody>
      </p:sp>
      <p:sp>
        <p:nvSpPr>
          <p:cNvPr id="12" name="TextBox 4">
            <a:extLst>
              <a:ext uri="{FF2B5EF4-FFF2-40B4-BE49-F238E27FC236}">
                <a16:creationId xmlns:a16="http://schemas.microsoft.com/office/drawing/2014/main" id="{AE4C73E2-8417-43C4-96FC-1CEBA107D39F}"/>
              </a:ext>
            </a:extLst>
          </p:cNvPr>
          <p:cNvSpPr txBox="1"/>
          <p:nvPr/>
        </p:nvSpPr>
        <p:spPr>
          <a:xfrm>
            <a:off x="7295623" y="468940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Einfache</a:t>
            </a:r>
            <a:r>
              <a:rPr lang="en-US" sz="1600" dirty="0">
                <a:latin typeface="Helvetica Neue Normal" charset="0"/>
                <a:cs typeface="Helvetica Neue Normal" charset="0"/>
              </a:rPr>
              <a:t> </a:t>
            </a:r>
            <a:r>
              <a:rPr lang="en-US" sz="1600" dirty="0" err="1">
                <a:latin typeface="Helvetica Neue Normal" charset="0"/>
                <a:cs typeface="Helvetica Neue Normal" charset="0"/>
              </a:rPr>
              <a:t>Schnittstelle</a:t>
            </a:r>
            <a:r>
              <a:rPr lang="en-US" sz="1600" dirty="0">
                <a:latin typeface="Helvetica Neue Normal" charset="0"/>
                <a:cs typeface="Helvetica Neue Normal" charset="0"/>
              </a:rPr>
              <a:t> </a:t>
            </a:r>
            <a:r>
              <a:rPr lang="en-US" sz="1600" dirty="0" err="1">
                <a:latin typeface="Helvetica Neue Normal" charset="0"/>
                <a:cs typeface="Helvetica Neue Normal" charset="0"/>
              </a:rPr>
              <a:t>für</a:t>
            </a:r>
            <a:r>
              <a:rPr lang="en-US" sz="1600" dirty="0">
                <a:latin typeface="Helvetica Neue Normal" charset="0"/>
                <a:cs typeface="Helvetica Neue Normal" charset="0"/>
              </a:rPr>
              <a:t> GUI</a:t>
            </a:r>
          </a:p>
        </p:txBody>
      </p:sp>
      <p:sp>
        <p:nvSpPr>
          <p:cNvPr id="13" name="TextBox 4">
            <a:extLst>
              <a:ext uri="{FF2B5EF4-FFF2-40B4-BE49-F238E27FC236}">
                <a16:creationId xmlns:a16="http://schemas.microsoft.com/office/drawing/2014/main" id="{D0ADF06B-A1FC-4FBE-951E-D0C0C8ECAE23}"/>
              </a:ext>
            </a:extLst>
          </p:cNvPr>
          <p:cNvSpPr txBox="1"/>
          <p:nvPr/>
        </p:nvSpPr>
        <p:spPr>
          <a:xfrm>
            <a:off x="7295623" y="5227972"/>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Parallelität</a:t>
            </a:r>
            <a:endParaRPr lang="en-US" sz="1600" dirty="0">
              <a:latin typeface="Helvetica Neue Normal" charset="0"/>
              <a:cs typeface="Helvetica Neue Normal" charset="0"/>
            </a:endParaRPr>
          </a:p>
        </p:txBody>
      </p:sp>
      <p:sp>
        <p:nvSpPr>
          <p:cNvPr id="18" name="TextBox 4">
            <a:extLst>
              <a:ext uri="{FF2B5EF4-FFF2-40B4-BE49-F238E27FC236}">
                <a16:creationId xmlns:a16="http://schemas.microsoft.com/office/drawing/2014/main" id="{F73590BD-D1F2-4111-9415-592D6619657E}"/>
              </a:ext>
            </a:extLst>
          </p:cNvPr>
          <p:cNvSpPr txBox="1"/>
          <p:nvPr/>
        </p:nvSpPr>
        <p:spPr>
          <a:xfrm>
            <a:off x="7295623" y="5766537"/>
            <a:ext cx="4076700" cy="6930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Rückführung</a:t>
            </a:r>
            <a:r>
              <a:rPr lang="en-US" sz="1600" dirty="0">
                <a:latin typeface="Helvetica Neue Normal" charset="0"/>
                <a:cs typeface="Helvetica Neue Normal" charset="0"/>
              </a:rPr>
              <a:t> in main Thread </a:t>
            </a:r>
            <a:r>
              <a:rPr lang="en-US" sz="1600" dirty="0" err="1">
                <a:latin typeface="Helvetica Neue Normal" charset="0"/>
                <a:cs typeface="Helvetica Neue Normal" charset="0"/>
              </a:rPr>
              <a:t>damit</a:t>
            </a:r>
            <a:r>
              <a:rPr lang="en-US" sz="1600" dirty="0">
                <a:latin typeface="Helvetica Neue Normal" charset="0"/>
                <a:cs typeface="Helvetica Neue Normal" charset="0"/>
              </a:rPr>
              <a:t> GUI </a:t>
            </a:r>
            <a:r>
              <a:rPr lang="en-US" sz="1600" dirty="0" err="1">
                <a:latin typeface="Helvetica Neue Normal" charset="0"/>
                <a:cs typeface="Helvetica Neue Normal" charset="0"/>
              </a:rPr>
              <a:t>reagieren</a:t>
            </a:r>
            <a:r>
              <a:rPr lang="en-US" sz="1600" dirty="0">
                <a:latin typeface="Helvetica Neue Normal" charset="0"/>
                <a:cs typeface="Helvetica Neue Normal" charset="0"/>
              </a:rPr>
              <a:t> </a:t>
            </a:r>
            <a:r>
              <a:rPr lang="en-US" sz="1600" dirty="0" err="1">
                <a:latin typeface="Helvetica Neue Normal" charset="0"/>
                <a:cs typeface="Helvetica Neue Normal" charset="0"/>
              </a:rPr>
              <a:t>kann</a:t>
            </a:r>
            <a:endParaRPr lang="en-US" sz="1600" dirty="0">
              <a:latin typeface="Helvetica Neue Normal" charset="0"/>
              <a:cs typeface="Helvetica Neue Normal" charset="0"/>
            </a:endParaRPr>
          </a:p>
        </p:txBody>
      </p:sp>
    </p:spTree>
    <p:extLst>
      <p:ext uri="{BB962C8B-B14F-4D97-AF65-F5344CB8AC3E}">
        <p14:creationId xmlns:p14="http://schemas.microsoft.com/office/powerpoint/2010/main" val="158644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50" fill="hold"/>
                                        <p:tgtEl>
                                          <p:spTgt spid="7"/>
                                        </p:tgtEl>
                                        <p:attrNameLst>
                                          <p:attrName>style.color</p:attrName>
                                        </p:attrNameLst>
                                      </p:cBhvr>
                                      <p:to>
                                        <a:schemeClr val="accent1"/>
                                      </p:to>
                                    </p:animClr>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chemeClr val="tx1"/>
                                      </p:to>
                                    </p:animClr>
                                  </p:childTnLst>
                                </p:cTn>
                              </p:par>
                              <p:par>
                                <p:cTn id="14" presetID="42" presetClass="path" presetSubtype="0" accel="50000" decel="50000" fill="hold" nodeType="withEffect">
                                  <p:stCondLst>
                                    <p:cond delay="500"/>
                                  </p:stCondLst>
                                  <p:childTnLst>
                                    <p:animMotion origin="layout" path="M -3.33333E-6 -1.48148E-6 L -3.33333E-6 0.0831 " pathEditMode="relative" rAng="0" ptsTypes="AA">
                                      <p:cBhvr>
                                        <p:cTn id="15" dur="1500" fill="hold"/>
                                        <p:tgtEl>
                                          <p:spTgt spid="14"/>
                                        </p:tgtEl>
                                        <p:attrNameLst>
                                          <p:attrName>ppt_x</p:attrName>
                                          <p:attrName>ppt_y</p:attrName>
                                        </p:attrNameLst>
                                      </p:cBhvr>
                                      <p:rCtr x="0" y="4144"/>
                                    </p:animMotion>
                                  </p:childTnLst>
                                </p:cTn>
                              </p:par>
                              <p:par>
                                <p:cTn id="16" presetID="3" presetClass="emph" presetSubtype="2" fill="hold" grpId="0" nodeType="withEffect">
                                  <p:stCondLst>
                                    <p:cond delay="1500"/>
                                  </p:stCondLst>
                                  <p:childTnLst>
                                    <p:animClr clrSpc="rgb" dir="cw">
                                      <p:cBhvr override="childStyle">
                                        <p:cTn id="17" dur="250" fill="hold"/>
                                        <p:tgtEl>
                                          <p:spTgt spid="9"/>
                                        </p:tgtEl>
                                        <p:attrNameLst>
                                          <p:attrName>style.color</p:attrName>
                                        </p:attrNameLst>
                                      </p:cBhvr>
                                      <p:to>
                                        <a:schemeClr val="accent1"/>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9"/>
                                        </p:tgtEl>
                                        <p:attrNameLst>
                                          <p:attrName>style.color</p:attrName>
                                        </p:attrNameLst>
                                      </p:cBhvr>
                                      <p:to>
                                        <a:schemeClr val="tx1"/>
                                      </p:to>
                                    </p:animClr>
                                  </p:childTnLst>
                                </p:cTn>
                              </p:par>
                              <p:par>
                                <p:cTn id="22" presetID="42" presetClass="path" presetSubtype="0" accel="50000" decel="50000" fill="hold" nodeType="withEffect">
                                  <p:stCondLst>
                                    <p:cond delay="500"/>
                                  </p:stCondLst>
                                  <p:childTnLst>
                                    <p:animMotion origin="layout" path="M -3.33333E-6 0.0831 L -3.33333E-6 0.16783 " pathEditMode="relative" rAng="0" ptsTypes="AA">
                                      <p:cBhvr>
                                        <p:cTn id="23" dur="1500" fill="hold"/>
                                        <p:tgtEl>
                                          <p:spTgt spid="14"/>
                                        </p:tgtEl>
                                        <p:attrNameLst>
                                          <p:attrName>ppt_x</p:attrName>
                                          <p:attrName>ppt_y</p:attrName>
                                        </p:attrNameLst>
                                      </p:cBhvr>
                                      <p:rCtr x="0" y="4236"/>
                                    </p:animMotion>
                                  </p:childTnLst>
                                </p:cTn>
                              </p:par>
                              <p:par>
                                <p:cTn id="24" presetID="3" presetClass="emph" presetSubtype="2" fill="hold" grpId="0" nodeType="withEffect">
                                  <p:stCondLst>
                                    <p:cond delay="1500"/>
                                  </p:stCondLst>
                                  <p:childTnLst>
                                    <p:animClr clrSpc="rgb" dir="cw">
                                      <p:cBhvr override="childStyle">
                                        <p:cTn id="25" dur="250" fill="hold"/>
                                        <p:tgtEl>
                                          <p:spTgt spid="12"/>
                                        </p:tgtEl>
                                        <p:attrNameLst>
                                          <p:attrName>style.color</p:attrName>
                                        </p:attrNameLst>
                                      </p:cBhvr>
                                      <p:to>
                                        <a:schemeClr val="accent1"/>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12"/>
                                        </p:tgtEl>
                                        <p:attrNameLst>
                                          <p:attrName>style.color</p:attrName>
                                        </p:attrNameLst>
                                      </p:cBhvr>
                                      <p:to>
                                        <a:schemeClr val="tx1"/>
                                      </p:to>
                                    </p:animClr>
                                  </p:childTnLst>
                                </p:cTn>
                              </p:par>
                              <p:par>
                                <p:cTn id="30" presetID="42" presetClass="path" presetSubtype="0" accel="50000" decel="50000" fill="hold" nodeType="withEffect">
                                  <p:stCondLst>
                                    <p:cond delay="500"/>
                                  </p:stCondLst>
                                  <p:childTnLst>
                                    <p:animMotion origin="layout" path="M -3.33333E-6 0.16783 L -3.33333E-6 0.25 " pathEditMode="relative" rAng="0" ptsTypes="AA">
                                      <p:cBhvr>
                                        <p:cTn id="31" dur="1500" fill="hold"/>
                                        <p:tgtEl>
                                          <p:spTgt spid="14"/>
                                        </p:tgtEl>
                                        <p:attrNameLst>
                                          <p:attrName>ppt_x</p:attrName>
                                          <p:attrName>ppt_y</p:attrName>
                                        </p:attrNameLst>
                                      </p:cBhvr>
                                      <p:rCtr x="0" y="4236"/>
                                    </p:animMotion>
                                  </p:childTnLst>
                                </p:cTn>
                              </p:par>
                              <p:par>
                                <p:cTn id="32" presetID="3" presetClass="emph" presetSubtype="2" fill="hold" grpId="0" nodeType="withEffect">
                                  <p:stCondLst>
                                    <p:cond delay="1500"/>
                                  </p:stCondLst>
                                  <p:childTnLst>
                                    <p:animClr clrSpc="rgb" dir="cw">
                                      <p:cBhvr override="childStyle">
                                        <p:cTn id="33" dur="250" fill="hold"/>
                                        <p:tgtEl>
                                          <p:spTgt spid="13"/>
                                        </p:tgtEl>
                                        <p:attrNameLst>
                                          <p:attrName>style.color</p:attrName>
                                        </p:attrNameLst>
                                      </p:cBhvr>
                                      <p:to>
                                        <a:schemeClr val="accent1"/>
                                      </p:to>
                                    </p:animClr>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1" nodeType="clickEffect">
                                  <p:stCondLst>
                                    <p:cond delay="500"/>
                                  </p:stCondLst>
                                  <p:childTnLst>
                                    <p:animClr clrSpc="rgb" dir="cw">
                                      <p:cBhvr override="childStyle">
                                        <p:cTn id="37" dur="250" fill="hold"/>
                                        <p:tgtEl>
                                          <p:spTgt spid="13"/>
                                        </p:tgtEl>
                                        <p:attrNameLst>
                                          <p:attrName>style.color</p:attrName>
                                        </p:attrNameLst>
                                      </p:cBhvr>
                                      <p:to>
                                        <a:schemeClr val="tx1"/>
                                      </p:to>
                                    </p:animClr>
                                  </p:childTnLst>
                                </p:cTn>
                              </p:par>
                              <p:par>
                                <p:cTn id="38" presetID="42" presetClass="path" presetSubtype="0" accel="50000" decel="50000" fill="hold" nodeType="withEffect">
                                  <p:stCondLst>
                                    <p:cond delay="500"/>
                                  </p:stCondLst>
                                  <p:childTnLst>
                                    <p:animMotion origin="layout" path="M -3.33333E-6 0.25 L -3.33333E-6 0.32616 " pathEditMode="relative" rAng="0" ptsTypes="AA">
                                      <p:cBhvr>
                                        <p:cTn id="39" dur="1500" fill="hold"/>
                                        <p:tgtEl>
                                          <p:spTgt spid="14"/>
                                        </p:tgtEl>
                                        <p:attrNameLst>
                                          <p:attrName>ppt_x</p:attrName>
                                          <p:attrName>ppt_y</p:attrName>
                                        </p:attrNameLst>
                                      </p:cBhvr>
                                      <p:rCtr x="0" y="3796"/>
                                    </p:animMotion>
                                  </p:childTnLst>
                                </p:cTn>
                              </p:par>
                              <p:par>
                                <p:cTn id="40" presetID="3" presetClass="emph" presetSubtype="2" fill="hold" grpId="0" nodeType="withEffect">
                                  <p:stCondLst>
                                    <p:cond delay="1500"/>
                                  </p:stCondLst>
                                  <p:childTnLst>
                                    <p:animClr clrSpc="rgb" dir="cw">
                                      <p:cBhvr override="childStyle">
                                        <p:cTn id="41" dur="250" fill="hold"/>
                                        <p:tgtEl>
                                          <p:spTgt spid="18"/>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P spid="13" grpId="0"/>
      <p:bldP spid="13" grpId="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solidFill>
                  <a:schemeClr val="accent1"/>
                </a:solidFill>
                <a:latin typeface="Helvetica Neue Moyen" charset="0"/>
                <a:cs typeface="Helvetica Neue Moyen" charset="0"/>
              </a:rPr>
              <a:t>Netzwerk</a:t>
            </a:r>
            <a:r>
              <a:rPr lang="en-US" sz="2000" dirty="0">
                <a:solidFill>
                  <a:schemeClr val="accent1"/>
                </a:solidFill>
                <a:latin typeface="Helvetica Neue Moyen" charset="0"/>
                <a:cs typeface="Helvetica Neue Moyen" charset="0"/>
              </a:rPr>
              <a:t> Aufbau</a:t>
            </a:r>
            <a:endParaRPr lang="fr-FR" sz="2000" dirty="0">
              <a:solidFill>
                <a:schemeClr val="accent1"/>
              </a:solidFill>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508924"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244" y="1513703"/>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20408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3" presetClass="emph" presetSubtype="2" fill="hold" grpId="0" nodeType="withEffect">
                                  <p:stCondLst>
                                    <p:cond delay="750"/>
                                  </p:stCondLst>
                                  <p:childTnLst>
                                    <p:animClr clrSpc="rgb" dir="cw">
                                      <p:cBhvr override="childStyle">
                                        <p:cTn id="9" dur="250" fill="hold"/>
                                        <p:tgtEl>
                                          <p:spTgt spid="12"/>
                                        </p:tgtEl>
                                        <p:attrNameLst>
                                          <p:attrName>style.color</p:attrName>
                                        </p:attrNameLst>
                                      </p:cBhvr>
                                      <p:to>
                                        <a:schemeClr val="tx1"/>
                                      </p:to>
                                    </p:animClr>
                                  </p:childTnLst>
                                </p:cTn>
                              </p:par>
                              <p:par>
                                <p:cTn id="10" presetID="42" presetClass="path" presetSubtype="0" accel="50000" decel="50000" fill="hold" nodeType="withEffect">
                                  <p:stCondLst>
                                    <p:cond delay="750"/>
                                  </p:stCondLst>
                                  <p:childTnLst>
                                    <p:animMotion origin="layout" path="M -3.95833E-6 -2.59259E-6 L -3.95833E-6 0.12894 " pathEditMode="relative" rAng="0" ptsTypes="AA">
                                      <p:cBhvr>
                                        <p:cTn id="11" dur="1500" fill="hold"/>
                                        <p:tgtEl>
                                          <p:spTgt spid="28"/>
                                        </p:tgtEl>
                                        <p:attrNameLst>
                                          <p:attrName>ppt_x</p:attrName>
                                          <p:attrName>ppt_y</p:attrName>
                                        </p:attrNameLst>
                                      </p:cBhvr>
                                      <p:rCtr x="0" y="6435"/>
                                    </p:animMotion>
                                  </p:childTnLst>
                                </p:cTn>
                              </p:par>
                              <p:par>
                                <p:cTn id="12" presetID="3" presetClass="emph" presetSubtype="2" fill="hold" grpId="0" nodeType="withEffect">
                                  <p:stCondLst>
                                    <p:cond delay="1750"/>
                                  </p:stCondLst>
                                  <p:childTnLst>
                                    <p:animClr clrSpc="rgb" dir="cw">
                                      <p:cBhvr override="childStyle">
                                        <p:cTn id="13" dur="250" fill="hold"/>
                                        <p:tgtEl>
                                          <p:spTgt spid="13"/>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a:ln>
                  <a:noFill/>
                </a:ln>
                <a:effectLst/>
                <a:uLnTx/>
                <a:uFillTx/>
                <a:latin typeface="Helvetica Neue Moyen" charset="0"/>
                <a:ea typeface="+mn-ea"/>
                <a:cs typeface="Helvetica Neue Moyen" charset="0"/>
              </a:rPr>
              <a:t>JSON Format</a:t>
            </a: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Der Web Server </a:t>
            </a:r>
            <a:r>
              <a:rPr lang="en-US" dirty="0" err="1">
                <a:latin typeface="Helvetica Neue Normal" charset="0"/>
                <a:cs typeface="Helvetica Neue Normal" charset="0"/>
              </a:rPr>
              <a:t>sendet</a:t>
            </a:r>
            <a:r>
              <a:rPr lang="en-US" dirty="0">
                <a:latin typeface="Helvetica Neue Normal" charset="0"/>
                <a:cs typeface="Helvetica Neue Normal" charset="0"/>
              </a:rPr>
              <a:t> in </a:t>
            </a:r>
            <a:r>
              <a:rPr lang="en-US" dirty="0" err="1">
                <a:latin typeface="Helvetica Neue Normal" charset="0"/>
                <a:cs typeface="Helvetica Neue Normal" charset="0"/>
              </a:rPr>
              <a:t>allen</a:t>
            </a:r>
            <a:r>
              <a:rPr lang="en-US" dirty="0">
                <a:latin typeface="Helvetica Neue Normal" charset="0"/>
                <a:cs typeface="Helvetica Neue Normal" charset="0"/>
              </a:rPr>
              <a:t> </a:t>
            </a:r>
            <a:r>
              <a:rPr lang="en-US" dirty="0" err="1">
                <a:latin typeface="Helvetica Neue Normal" charset="0"/>
                <a:cs typeface="Helvetica Neue Normal" charset="0"/>
              </a:rPr>
              <a:t>Fällen</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a:t>
            </a:r>
            <a:r>
              <a:rPr lang="en-US" dirty="0" err="1">
                <a:latin typeface="Helvetica Neue Normal" charset="0"/>
                <a:cs typeface="Helvetica Neue Normal" charset="0"/>
              </a:rPr>
              <a:t>Antwort</a:t>
            </a:r>
            <a:r>
              <a:rPr lang="en-US" dirty="0">
                <a:latin typeface="Helvetica Neue Normal" charset="0"/>
                <a:cs typeface="Helvetica Neue Normal" charset="0"/>
              </a:rPr>
              <a:t> </a:t>
            </a:r>
            <a:r>
              <a:rPr lang="en-US" dirty="0" err="1">
                <a:latin typeface="Helvetica Neue Normal" charset="0"/>
                <a:cs typeface="Helvetica Neue Normal" charset="0"/>
              </a:rPr>
              <a:t>im</a:t>
            </a:r>
            <a:r>
              <a:rPr lang="en-US" dirty="0">
                <a:latin typeface="Helvetica Neue Normal" charset="0"/>
                <a:cs typeface="Helvetica Neue Normal" charset="0"/>
              </a:rPr>
              <a:t> JSON Format </a:t>
            </a:r>
            <a:r>
              <a:rPr lang="en-US" dirty="0" err="1">
                <a:latin typeface="Helvetica Neue Normal" charset="0"/>
                <a:cs typeface="Helvetica Neue Normal" charset="0"/>
              </a:rPr>
              <a:t>zurück</a:t>
            </a:r>
            <a:r>
              <a:rPr lang="en-US" dirty="0">
                <a:latin typeface="Helvetica Neue Normal" charset="0"/>
                <a:cs typeface="Helvetica Neue Normal" charset="0"/>
              </a:rPr>
              <a:t>. </a:t>
            </a:r>
            <a:r>
              <a:rPr lang="en-US" dirty="0" err="1">
                <a:latin typeface="Helvetica Neue Normal" charset="0"/>
                <a:cs typeface="Helvetica Neue Normal" charset="0"/>
              </a:rPr>
              <a:t>Diese</a:t>
            </a:r>
            <a:r>
              <a:rPr lang="en-US" dirty="0">
                <a:latin typeface="Helvetica Neue Normal" charset="0"/>
                <a:cs typeface="Helvetica Neue Normal" charset="0"/>
              </a:rPr>
              <a:t> hat </a:t>
            </a:r>
            <a:r>
              <a:rPr lang="en-US" dirty="0" err="1">
                <a:latin typeface="Helvetica Neue Normal" charset="0"/>
                <a:cs typeface="Helvetica Neue Normal" charset="0"/>
              </a:rPr>
              <a:t>einen</a:t>
            </a:r>
            <a:r>
              <a:rPr lang="en-US" dirty="0">
                <a:latin typeface="Helvetica Neue Normal" charset="0"/>
                <a:cs typeface="Helvetica Neue Normal" charset="0"/>
              </a:rPr>
              <a:t> </a:t>
            </a:r>
            <a:r>
              <a:rPr lang="en-US" dirty="0" err="1">
                <a:latin typeface="Helvetica Neue Normal" charset="0"/>
                <a:cs typeface="Helvetica Neue Normal" charset="0"/>
              </a:rPr>
              <a:t>festgelegten</a:t>
            </a:r>
            <a:r>
              <a:rPr lang="en-US" dirty="0">
                <a:latin typeface="Helvetica Neue Normal" charset="0"/>
                <a:cs typeface="Helvetica Neue Normal" charset="0"/>
              </a:rPr>
              <a:t> </a:t>
            </a:r>
            <a:r>
              <a:rPr lang="en-US" dirty="0" err="1">
                <a:latin typeface="Helvetica Neue Normal" charset="0"/>
                <a:cs typeface="Helvetica Neue Normal" charset="0"/>
              </a:rPr>
              <a:t>Grundaufbau</a:t>
            </a:r>
            <a:r>
              <a:rPr lang="en-US" dirty="0">
                <a:latin typeface="Helvetica Neue Normal" charset="0"/>
                <a:cs typeface="Helvetica Neue Normal" charset="0"/>
              </a:rPr>
              <a:t>. </a:t>
            </a:r>
            <a:r>
              <a:rPr lang="en-US" dirty="0" err="1">
                <a:latin typeface="Helvetica Neue Normal" charset="0"/>
                <a:cs typeface="Helvetica Neue Normal" charset="0"/>
              </a:rPr>
              <a:t>Außerdem</a:t>
            </a:r>
            <a:r>
              <a:rPr lang="en-US" dirty="0">
                <a:latin typeface="Helvetica Neue Normal" charset="0"/>
                <a:cs typeface="Helvetica Neue Normal" charset="0"/>
              </a:rPr>
              <a:t> </a:t>
            </a:r>
            <a:r>
              <a:rPr lang="en-US" dirty="0" err="1">
                <a:latin typeface="Helvetica Neue Normal" charset="0"/>
                <a:cs typeface="Helvetica Neue Normal" charset="0"/>
              </a:rPr>
              <a:t>müssen</a:t>
            </a:r>
            <a:r>
              <a:rPr lang="en-US" dirty="0">
                <a:latin typeface="Helvetica Neue Normal" charset="0"/>
                <a:cs typeface="Helvetica Neue Normal" charset="0"/>
              </a:rPr>
              <a:t> die </a:t>
            </a:r>
            <a:r>
              <a:rPr lang="en-US" dirty="0" err="1">
                <a:latin typeface="Helvetica Neue Normal" charset="0"/>
                <a:cs typeface="Helvetica Neue Normal" charset="0"/>
              </a:rPr>
              <a:t>Daten</a:t>
            </a:r>
            <a:r>
              <a:rPr lang="en-US" dirty="0">
                <a:latin typeface="Helvetica Neue Normal" charset="0"/>
                <a:cs typeface="Helvetica Neue Normal" charset="0"/>
              </a:rPr>
              <a:t> </a:t>
            </a:r>
            <a:r>
              <a:rPr lang="en-US" dirty="0" err="1">
                <a:latin typeface="Helvetica Neue Normal" charset="0"/>
                <a:cs typeface="Helvetica Neue Normal" charset="0"/>
              </a:rPr>
              <a:t>aus</a:t>
            </a:r>
            <a:r>
              <a:rPr lang="en-US" dirty="0">
                <a:latin typeface="Helvetica Neue Normal" charset="0"/>
                <a:cs typeface="Helvetica Neue Normal" charset="0"/>
              </a:rPr>
              <a:t> dem JSON in </a:t>
            </a:r>
            <a:r>
              <a:rPr lang="en-US" dirty="0" err="1">
                <a:latin typeface="Helvetica Neue Normal" charset="0"/>
                <a:cs typeface="Helvetica Neue Normal" charset="0"/>
              </a:rPr>
              <a:t>ein</a:t>
            </a:r>
            <a:r>
              <a:rPr lang="en-US" dirty="0">
                <a:latin typeface="Helvetica Neue Normal" charset="0"/>
                <a:cs typeface="Helvetica Neue Normal" charset="0"/>
              </a:rPr>
              <a:t> </a:t>
            </a:r>
            <a:r>
              <a:rPr lang="en-US" dirty="0" err="1">
                <a:latin typeface="Helvetica Neue Normal" charset="0"/>
                <a:cs typeface="Helvetica Neue Normal" charset="0"/>
              </a:rPr>
              <a:t>für</a:t>
            </a:r>
            <a:r>
              <a:rPr lang="en-US" dirty="0">
                <a:latin typeface="Helvetica Neue Normal" charset="0"/>
                <a:cs typeface="Helvetica Neue Normal" charset="0"/>
              </a:rPr>
              <a:t> die App </a:t>
            </a:r>
            <a:r>
              <a:rPr lang="en-US" dirty="0" err="1">
                <a:latin typeface="Helvetica Neue Normal" charset="0"/>
                <a:cs typeface="Helvetica Neue Normal" charset="0"/>
              </a:rPr>
              <a:t>komfortables</a:t>
            </a:r>
            <a:r>
              <a:rPr lang="en-US" dirty="0">
                <a:latin typeface="Helvetica Neue Normal" charset="0"/>
                <a:cs typeface="Helvetica Neue Normal" charset="0"/>
              </a:rPr>
              <a:t> Format </a:t>
            </a:r>
            <a:r>
              <a:rPr lang="en-US" dirty="0" err="1">
                <a:latin typeface="Helvetica Neue Normal" charset="0"/>
                <a:cs typeface="Helvetica Neue Normal" charset="0"/>
              </a:rPr>
              <a:t>gebracht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#JSON</a:t>
            </a:r>
          </a:p>
        </p:txBody>
      </p:sp>
      <p:pic>
        <p:nvPicPr>
          <p:cNvPr id="5" name="Grafik 4">
            <a:extLst>
              <a:ext uri="{FF2B5EF4-FFF2-40B4-BE49-F238E27FC236}">
                <a16:creationId xmlns:a16="http://schemas.microsoft.com/office/drawing/2014/main" id="{4AB055E9-C066-4D3B-8037-27B1A58E916F}"/>
              </a:ext>
            </a:extLst>
          </p:cNvPr>
          <p:cNvPicPr>
            <a:picLocks noChangeAspect="1"/>
          </p:cNvPicPr>
          <p:nvPr/>
        </p:nvPicPr>
        <p:blipFill>
          <a:blip r:embed="rId2"/>
          <a:stretch>
            <a:fillRect/>
          </a:stretch>
        </p:blipFill>
        <p:spPr>
          <a:xfrm>
            <a:off x="873758" y="2057134"/>
            <a:ext cx="4754882" cy="2743732"/>
          </a:xfrm>
          <a:prstGeom prst="rect">
            <a:avLst/>
          </a:prstGeom>
        </p:spPr>
      </p:pic>
    </p:spTree>
    <p:extLst>
      <p:ext uri="{BB962C8B-B14F-4D97-AF65-F5344CB8AC3E}">
        <p14:creationId xmlns:p14="http://schemas.microsoft.com/office/powerpoint/2010/main" val="20904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6D0D81-1126-49F3-B697-89FA99CCBB58}"/>
              </a:ext>
            </a:extLst>
          </p:cNvPr>
          <p:cNvPicPr>
            <a:picLocks noChangeAspect="1"/>
          </p:cNvPicPr>
          <p:nvPr/>
        </p:nvPicPr>
        <p:blipFill>
          <a:blip r:embed="rId2"/>
          <a:stretch>
            <a:fillRect/>
          </a:stretch>
        </p:blipFill>
        <p:spPr>
          <a:xfrm>
            <a:off x="923925" y="1691338"/>
            <a:ext cx="10344150" cy="2198974"/>
          </a:xfrm>
          <a:prstGeom prst="rect">
            <a:avLst/>
          </a:prstGeom>
        </p:spPr>
      </p:pic>
      <p:pic>
        <p:nvPicPr>
          <p:cNvPr id="8" name="Grafik 7">
            <a:extLst>
              <a:ext uri="{FF2B5EF4-FFF2-40B4-BE49-F238E27FC236}">
                <a16:creationId xmlns:a16="http://schemas.microsoft.com/office/drawing/2014/main" id="{DBBCF55F-53C9-460F-8750-737826267541}"/>
              </a:ext>
            </a:extLst>
          </p:cNvPr>
          <p:cNvPicPr>
            <a:picLocks noChangeAspect="1"/>
          </p:cNvPicPr>
          <p:nvPr/>
        </p:nvPicPr>
        <p:blipFill>
          <a:blip r:embed="rId3"/>
          <a:stretch>
            <a:fillRect/>
          </a:stretch>
        </p:blipFill>
        <p:spPr>
          <a:xfrm>
            <a:off x="947058" y="4385612"/>
            <a:ext cx="10297884" cy="1676400"/>
          </a:xfrm>
          <a:prstGeom prst="rect">
            <a:avLst/>
          </a:prstGeom>
        </p:spPr>
      </p:pic>
      <p:sp>
        <p:nvSpPr>
          <p:cNvPr id="9" name="TextBox 7">
            <a:extLst>
              <a:ext uri="{FF2B5EF4-FFF2-40B4-BE49-F238E27FC236}">
                <a16:creationId xmlns:a16="http://schemas.microsoft.com/office/drawing/2014/main" id="{C5752E3F-7982-485B-8D8A-E92D0E49B8A6}"/>
              </a:ext>
            </a:extLst>
          </p:cNvPr>
          <p:cNvSpPr txBox="1"/>
          <p:nvPr/>
        </p:nvSpPr>
        <p:spPr>
          <a:xfrm>
            <a:off x="2133600" y="695791"/>
            <a:ext cx="6343650"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a:ln>
                  <a:noFill/>
                </a:ln>
                <a:solidFill>
                  <a:schemeClr val="bg1"/>
                </a:solidFill>
                <a:effectLst/>
                <a:uLnTx/>
                <a:uFillTx/>
                <a:latin typeface="Helvetica Neue Moyen" charset="0"/>
                <a:ea typeface="+mn-ea"/>
                <a:cs typeface="Helvetica Neue Moyen" charset="0"/>
              </a:rPr>
              <a:t>JSON </a:t>
            </a:r>
            <a:r>
              <a:rPr kumimoji="0" lang="fr-FR" sz="5400" u="none" strike="noStrike" kern="1200" cap="none" spc="0" normalizeH="0" baseline="0" noProof="0" dirty="0" err="1">
                <a:ln>
                  <a:noFill/>
                </a:ln>
                <a:solidFill>
                  <a:schemeClr val="bg1"/>
                </a:solidFill>
                <a:effectLst/>
                <a:uLnTx/>
                <a:uFillTx/>
                <a:latin typeface="Helvetica Neue Moyen" charset="0"/>
                <a:ea typeface="+mn-ea"/>
                <a:cs typeface="Helvetica Neue Moyen" charset="0"/>
              </a:rPr>
              <a:t>Aufbau</a:t>
            </a:r>
            <a:endParaRPr kumimoji="0" lang="fr-FR" sz="54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F826F6ED-E2DB-4909-8844-8A14CBA885E1}"/>
              </a:ext>
            </a:extLst>
          </p:cNvPr>
          <p:cNvSpPr txBox="1"/>
          <p:nvPr/>
        </p:nvSpPr>
        <p:spPr>
          <a:xfrm>
            <a:off x="2276474" y="249343"/>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rPr>
              <a:t>#Minimum</a:t>
            </a:r>
          </a:p>
        </p:txBody>
      </p:sp>
    </p:spTree>
    <p:extLst>
      <p:ext uri="{BB962C8B-B14F-4D97-AF65-F5344CB8AC3E}">
        <p14:creationId xmlns:p14="http://schemas.microsoft.com/office/powerpoint/2010/main" val="22094840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142B9-BA98-4A8F-982A-15B30D0FF533}"/>
              </a:ext>
            </a:extLst>
          </p:cNvPr>
          <p:cNvSpPr/>
          <p:nvPr/>
        </p:nvSpPr>
        <p:spPr>
          <a:xfrm>
            <a:off x="0" y="0"/>
            <a:ext cx="12192000" cy="34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006A92"/>
              </a:solidFill>
              <a:effectLst/>
              <a:uLnTx/>
              <a:uFillTx/>
              <a:latin typeface="Helvetica Neue Normal" charset="0"/>
              <a:ea typeface="+mn-ea"/>
              <a:cs typeface="+mn-cs"/>
            </a:endParaRPr>
          </a:p>
        </p:txBody>
      </p:sp>
      <p:sp>
        <p:nvSpPr>
          <p:cNvPr id="11" name="Rectangle 10">
            <a:extLst>
              <a:ext uri="{FF2B5EF4-FFF2-40B4-BE49-F238E27FC236}">
                <a16:creationId xmlns:a16="http://schemas.microsoft.com/office/drawing/2014/main" id="{402DC88B-C26E-48B9-93A4-D9802153FCCD}"/>
              </a:ext>
            </a:extLst>
          </p:cNvPr>
          <p:cNvSpPr/>
          <p:nvPr/>
        </p:nvSpPr>
        <p:spPr>
          <a:xfrm>
            <a:off x="8624046" y="-1"/>
            <a:ext cx="3567953"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3">
            <a:extLst>
              <a:ext uri="{FF2B5EF4-FFF2-40B4-BE49-F238E27FC236}">
                <a16:creationId xmlns:a16="http://schemas.microsoft.com/office/drawing/2014/main" id="{0F3DA7B5-7EA2-4B8E-ADFF-7FD8AF3B3471}"/>
              </a:ext>
            </a:extLst>
          </p:cNvPr>
          <p:cNvSpPr txBox="1"/>
          <p:nvPr/>
        </p:nvSpPr>
        <p:spPr>
          <a:xfrm>
            <a:off x="9250917" y="1965111"/>
            <a:ext cx="2826783" cy="178093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Daten</a:t>
            </a: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r>
              <a:rPr kumimoji="0" lang="en-US" sz="3600" u="none" strike="noStrike" kern="1200" cap="none" spc="0" normalizeH="0" baseline="0" noProof="0" dirty="0" err="1">
                <a:ln>
                  <a:noFill/>
                </a:ln>
                <a:solidFill>
                  <a:schemeClr val="accent1"/>
                </a:solidFill>
                <a:effectLst/>
                <a:uLnTx/>
                <a:uFillTx/>
                <a:latin typeface="Helvetica Neue Moyen" charset="0"/>
                <a:ea typeface="+mn-ea"/>
                <a:cs typeface="Helvetica Neue Moyen" charset="0"/>
              </a:rPr>
              <a:t>aus</a:t>
            </a:r>
            <a:r>
              <a:rPr kumimoji="0" lang="en-US" sz="3600" u="none" strike="noStrike" kern="1200" cap="none" spc="0" normalizeH="0" baseline="0" noProof="0" dirty="0">
                <a:ln>
                  <a:noFill/>
                </a:ln>
                <a:solidFill>
                  <a:schemeClr val="accent1"/>
                </a:solidFill>
                <a:effectLst/>
                <a:uLnTx/>
                <a:uFillTx/>
                <a:latin typeface="Helvetica Neue Moyen" charset="0"/>
                <a:ea typeface="+mn-ea"/>
                <a:cs typeface="Helvetica Neue Moyen"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white"/>
                </a:solidFill>
                <a:effectLst/>
                <a:uLnTx/>
                <a:uFillTx/>
                <a:latin typeface="Helvetica Neue Moyen" charset="0"/>
                <a:ea typeface="+mn-ea"/>
                <a:cs typeface="Helvetica Neue Moyen" charset="0"/>
              </a:rPr>
              <a:t>Data Array</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solidFill>
                  <a:prstClr val="white"/>
                </a:solidFill>
                <a:effectLst/>
                <a:uLnTx/>
                <a:uFillTx/>
                <a:latin typeface="Helvetica Neue Moyen" charset="0"/>
                <a:ea typeface="+mn-ea"/>
                <a:cs typeface="Helvetica Neue Moyen" charset="0"/>
              </a:rPr>
              <a:t>extrahieren</a:t>
            </a:r>
            <a:endParaRPr kumimoji="0" lang="fr-FR" sz="360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2" name="TextBox 9">
            <a:extLst>
              <a:ext uri="{FF2B5EF4-FFF2-40B4-BE49-F238E27FC236}">
                <a16:creationId xmlns:a16="http://schemas.microsoft.com/office/drawing/2014/main" id="{38CF0D43-27E6-4E8B-80A2-B1F3723FB6CE}"/>
              </a:ext>
            </a:extLst>
          </p:cNvPr>
          <p:cNvSpPr txBox="1"/>
          <p:nvPr/>
        </p:nvSpPr>
        <p:spPr>
          <a:xfrm>
            <a:off x="9250917" y="1533140"/>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bg1"/>
                </a:solidFill>
                <a:effectLst/>
                <a:uLnTx/>
                <a:uFillTx/>
                <a:latin typeface="Helvetica Neue Moyen" charset="0"/>
                <a:ea typeface="+mn-ea"/>
                <a:cs typeface="Helvetica Neue Normal" charset="0"/>
              </a:rPr>
              <a:t>Speicherformat</a:t>
            </a:r>
            <a:endPar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endParaRPr>
          </a:p>
        </p:txBody>
      </p:sp>
      <p:pic>
        <p:nvPicPr>
          <p:cNvPr id="23" name="Grafik 22">
            <a:extLst>
              <a:ext uri="{FF2B5EF4-FFF2-40B4-BE49-F238E27FC236}">
                <a16:creationId xmlns:a16="http://schemas.microsoft.com/office/drawing/2014/main" id="{423FA7F7-8215-4B6D-A552-E16F16A263EF}"/>
              </a:ext>
            </a:extLst>
          </p:cNvPr>
          <p:cNvPicPr>
            <a:picLocks noChangeAspect="1"/>
          </p:cNvPicPr>
          <p:nvPr/>
        </p:nvPicPr>
        <p:blipFill>
          <a:blip r:embed="rId2"/>
          <a:stretch>
            <a:fillRect/>
          </a:stretch>
        </p:blipFill>
        <p:spPr>
          <a:xfrm>
            <a:off x="386320" y="1204261"/>
            <a:ext cx="7851406" cy="1020476"/>
          </a:xfrm>
          <a:prstGeom prst="rect">
            <a:avLst/>
          </a:prstGeom>
        </p:spPr>
      </p:pic>
      <p:sp>
        <p:nvSpPr>
          <p:cNvPr id="24" name="Eckige Klammer rechts 23">
            <a:extLst>
              <a:ext uri="{FF2B5EF4-FFF2-40B4-BE49-F238E27FC236}">
                <a16:creationId xmlns:a16="http://schemas.microsoft.com/office/drawing/2014/main" id="{13724F20-40B8-47BA-AB4A-1B5D82CE97F5}"/>
              </a:ext>
            </a:extLst>
          </p:cNvPr>
          <p:cNvSpPr/>
          <p:nvPr/>
        </p:nvSpPr>
        <p:spPr>
          <a:xfrm rot="5400000">
            <a:off x="3995834" y="1274485"/>
            <a:ext cx="102482" cy="1522288"/>
          </a:xfrm>
          <a:prstGeom prst="righ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40" name="Gerader Verbinder 39">
            <a:extLst>
              <a:ext uri="{FF2B5EF4-FFF2-40B4-BE49-F238E27FC236}">
                <a16:creationId xmlns:a16="http://schemas.microsoft.com/office/drawing/2014/main" id="{33BBC3B7-FC3F-40B7-993F-FDCD55F0310B}"/>
              </a:ext>
            </a:extLst>
          </p:cNvPr>
          <p:cNvCxnSpPr>
            <a:stCxn id="24" idx="2"/>
          </p:cNvCxnSpPr>
          <p:nvPr/>
        </p:nvCxnSpPr>
        <p:spPr>
          <a:xfrm>
            <a:off x="4047075" y="2086870"/>
            <a:ext cx="0" cy="67919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F3753492-9BF2-45F4-A9DF-5CD5EB4452C4}"/>
              </a:ext>
            </a:extLst>
          </p:cNvPr>
          <p:cNvCxnSpPr>
            <a:cxnSpLocks/>
          </p:cNvCxnSpPr>
          <p:nvPr/>
        </p:nvCxnSpPr>
        <p:spPr>
          <a:xfrm flipH="1">
            <a:off x="1144905" y="2766060"/>
            <a:ext cx="29021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uppieren 101">
            <a:extLst>
              <a:ext uri="{FF2B5EF4-FFF2-40B4-BE49-F238E27FC236}">
                <a16:creationId xmlns:a16="http://schemas.microsoft.com/office/drawing/2014/main" id="{6BCFED22-09EB-45A5-8173-359504466B1D}"/>
              </a:ext>
            </a:extLst>
          </p:cNvPr>
          <p:cNvGrpSpPr/>
          <p:nvPr/>
        </p:nvGrpSpPr>
        <p:grpSpPr>
          <a:xfrm>
            <a:off x="349146" y="4366186"/>
            <a:ext cx="1152443" cy="913882"/>
            <a:chOff x="349146" y="4684942"/>
            <a:chExt cx="1152443" cy="913882"/>
          </a:xfrm>
        </p:grpSpPr>
        <p:sp>
          <p:nvSpPr>
            <p:cNvPr id="16" name="TextBox 13">
              <a:extLst>
                <a:ext uri="{FF2B5EF4-FFF2-40B4-BE49-F238E27FC236}">
                  <a16:creationId xmlns:a16="http://schemas.microsoft.com/office/drawing/2014/main" id="{723AF61F-5FB9-478F-AEDF-8D0C76FD4B6F}"/>
                </a:ext>
              </a:extLst>
            </p:cNvPr>
            <p:cNvSpPr txBox="1"/>
            <p:nvPr/>
          </p:nvSpPr>
          <p:spPr>
            <a:xfrm>
              <a:off x="349146" y="5011780"/>
              <a:ext cx="509509"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List</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grpSp>
          <p:nvGrpSpPr>
            <p:cNvPr id="49" name="Gruppieren 48">
              <a:extLst>
                <a:ext uri="{FF2B5EF4-FFF2-40B4-BE49-F238E27FC236}">
                  <a16:creationId xmlns:a16="http://schemas.microsoft.com/office/drawing/2014/main" id="{E495983A-C4D5-481F-B152-78948454A035}"/>
                </a:ext>
              </a:extLst>
            </p:cNvPr>
            <p:cNvGrpSpPr/>
            <p:nvPr/>
          </p:nvGrpSpPr>
          <p:grpSpPr>
            <a:xfrm>
              <a:off x="816287" y="4684942"/>
              <a:ext cx="685302" cy="913882"/>
              <a:chOff x="773168" y="4560943"/>
              <a:chExt cx="685302" cy="913882"/>
            </a:xfrm>
          </p:grpSpPr>
          <p:sp>
            <p:nvSpPr>
              <p:cNvPr id="47" name="TextBox 16">
                <a:extLst>
                  <a:ext uri="{FF2B5EF4-FFF2-40B4-BE49-F238E27FC236}">
                    <a16:creationId xmlns:a16="http://schemas.microsoft.com/office/drawing/2014/main" id="{82A32040-6E22-4B22-96E8-2758F07D9036}"/>
                  </a:ext>
                </a:extLst>
              </p:cNvPr>
              <p:cNvSpPr txBox="1"/>
              <p:nvPr/>
            </p:nvSpPr>
            <p:spPr>
              <a:xfrm>
                <a:off x="908278" y="4560943"/>
                <a:ext cx="550192"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lvl="0" indent="-171450">
                  <a:lnSpc>
                    <a:spcPct val="150000"/>
                  </a:lnSpc>
                  <a:buFont typeface="Arial" panose="020B0604020202020204" pitchFamily="34" charset="0"/>
                  <a:buChar char="•"/>
                  <a:defRPr/>
                </a:pPr>
                <a:r>
                  <a:rPr lang="en-US" dirty="0">
                    <a:latin typeface="Helvetica Neue Normal" charset="0"/>
                    <a:cs typeface="Helvetica Neue Normal" charset="0"/>
                  </a:rPr>
                  <a:t>{..}</a:t>
                </a:r>
              </a:p>
              <a:p>
                <a:pPr marL="171450" lvl="0" indent="-171450">
                  <a:lnSpc>
                    <a:spcPct val="150000"/>
                  </a:lnSpc>
                  <a:buFont typeface="Arial" panose="020B0604020202020204" pitchFamily="34" charset="0"/>
                  <a:buChar char="•"/>
                  <a:defRPr/>
                </a:pPr>
                <a:r>
                  <a:rPr lang="en-US" dirty="0">
                    <a:latin typeface="Helvetica Neue Normal" charset="0"/>
                    <a:cs typeface="Helvetica Neue Normal" charset="0"/>
                  </a:rPr>
                  <a:t>{..}</a:t>
                </a:r>
              </a:p>
              <a:p>
                <a:pPr marL="171450" lvl="0" indent="-171450">
                  <a:lnSpc>
                    <a:spcPct val="150000"/>
                  </a:lnSpc>
                  <a:buFont typeface="Arial" panose="020B0604020202020204" pitchFamily="34" charset="0"/>
                  <a:buChar char="•"/>
                  <a:defRPr/>
                </a:pPr>
                <a:r>
                  <a:rPr lang="en-US" dirty="0">
                    <a:latin typeface="Helvetica Neue Normal" charset="0"/>
                    <a:cs typeface="Helvetica Neue Normal" charset="0"/>
                  </a:rPr>
                  <a:t>{..}</a:t>
                </a:r>
              </a:p>
            </p:txBody>
          </p:sp>
          <p:sp>
            <p:nvSpPr>
              <p:cNvPr id="48" name="Rechteck 47">
                <a:extLst>
                  <a:ext uri="{FF2B5EF4-FFF2-40B4-BE49-F238E27FC236}">
                    <a16:creationId xmlns:a16="http://schemas.microsoft.com/office/drawing/2014/main" id="{4EDC8E3D-2733-494B-9612-ABE493D26C82}"/>
                  </a:ext>
                </a:extLst>
              </p:cNvPr>
              <p:cNvSpPr/>
              <p:nvPr/>
            </p:nvSpPr>
            <p:spPr>
              <a:xfrm>
                <a:off x="773168" y="4560943"/>
                <a:ext cx="685302" cy="9138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cxnSp>
        <p:nvCxnSpPr>
          <p:cNvPr id="57" name="Gerader Verbinder 56">
            <a:extLst>
              <a:ext uri="{FF2B5EF4-FFF2-40B4-BE49-F238E27FC236}">
                <a16:creationId xmlns:a16="http://schemas.microsoft.com/office/drawing/2014/main" id="{E20AE342-13E8-4A50-B558-863A00F1DB5A}"/>
              </a:ext>
            </a:extLst>
          </p:cNvPr>
          <p:cNvCxnSpPr/>
          <p:nvPr/>
        </p:nvCxnSpPr>
        <p:spPr>
          <a:xfrm flipV="1">
            <a:off x="1158938" y="2766060"/>
            <a:ext cx="0" cy="66293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33BAFCB0-57F6-47AD-9EFD-CC133071DEF6}"/>
              </a:ext>
            </a:extLst>
          </p:cNvPr>
          <p:cNvCxnSpPr>
            <a:cxnSpLocks/>
            <a:stCxn id="48" idx="0"/>
          </p:cNvCxnSpPr>
          <p:nvPr/>
        </p:nvCxnSpPr>
        <p:spPr>
          <a:xfrm flipV="1">
            <a:off x="1158938" y="3428999"/>
            <a:ext cx="0" cy="937187"/>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5" name="Grafik 64">
            <a:extLst>
              <a:ext uri="{FF2B5EF4-FFF2-40B4-BE49-F238E27FC236}">
                <a16:creationId xmlns:a16="http://schemas.microsoft.com/office/drawing/2014/main" id="{B42B7C97-DD94-4267-B1D2-3A8171BCBA45}"/>
              </a:ext>
            </a:extLst>
          </p:cNvPr>
          <p:cNvPicPr>
            <a:picLocks noChangeAspect="1"/>
          </p:cNvPicPr>
          <p:nvPr/>
        </p:nvPicPr>
        <p:blipFill>
          <a:blip r:embed="rId3"/>
          <a:stretch>
            <a:fillRect/>
          </a:stretch>
        </p:blipFill>
        <p:spPr>
          <a:xfrm>
            <a:off x="2541361" y="4425812"/>
            <a:ext cx="3011430" cy="213360"/>
          </a:xfrm>
          <a:prstGeom prst="rect">
            <a:avLst/>
          </a:prstGeom>
        </p:spPr>
      </p:pic>
      <p:cxnSp>
        <p:nvCxnSpPr>
          <p:cNvPr id="66" name="Gerader Verbinder 65">
            <a:extLst>
              <a:ext uri="{FF2B5EF4-FFF2-40B4-BE49-F238E27FC236}">
                <a16:creationId xmlns:a16="http://schemas.microsoft.com/office/drawing/2014/main" id="{1E1C1C1F-C528-47BF-BC19-0BB8347B668D}"/>
              </a:ext>
            </a:extLst>
          </p:cNvPr>
          <p:cNvCxnSpPr>
            <a:cxnSpLocks/>
          </p:cNvCxnSpPr>
          <p:nvPr/>
        </p:nvCxnSpPr>
        <p:spPr>
          <a:xfrm flipH="1">
            <a:off x="1346202" y="4527264"/>
            <a:ext cx="1087296" cy="0"/>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73" name="Gruppieren 72">
            <a:extLst>
              <a:ext uri="{FF2B5EF4-FFF2-40B4-BE49-F238E27FC236}">
                <a16:creationId xmlns:a16="http://schemas.microsoft.com/office/drawing/2014/main" id="{8EBE5F7D-9EEC-493E-B919-4524B7D4C7C3}"/>
              </a:ext>
            </a:extLst>
          </p:cNvPr>
          <p:cNvGrpSpPr/>
          <p:nvPr/>
        </p:nvGrpSpPr>
        <p:grpSpPr>
          <a:xfrm>
            <a:off x="3460989" y="5107128"/>
            <a:ext cx="1601828" cy="345879"/>
            <a:chOff x="3766481" y="4489887"/>
            <a:chExt cx="1601828" cy="345879"/>
          </a:xfrm>
        </p:grpSpPr>
        <p:sp>
          <p:nvSpPr>
            <p:cNvPr id="19" name="TextBox 16">
              <a:extLst>
                <a:ext uri="{FF2B5EF4-FFF2-40B4-BE49-F238E27FC236}">
                  <a16:creationId xmlns:a16="http://schemas.microsoft.com/office/drawing/2014/main" id="{4C9CACB1-20FC-4321-AD45-EF39A006DA4B}"/>
                </a:ext>
              </a:extLst>
            </p:cNvPr>
            <p:cNvSpPr txBox="1"/>
            <p:nvPr/>
          </p:nvSpPr>
          <p:spPr>
            <a:xfrm>
              <a:off x="3766481" y="4489887"/>
              <a:ext cx="610983"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58B9C5"/>
                  </a:solidFill>
                  <a:latin typeface="Helvetica Neue Normal" charset="0"/>
                  <a:cs typeface="Helvetica Neue Normal" charset="0"/>
                </a:rPr>
                <a:t>Key</a:t>
              </a:r>
            </a:p>
          </p:txBody>
        </p:sp>
        <p:sp>
          <p:nvSpPr>
            <p:cNvPr id="72" name="TextBox 16">
              <a:extLst>
                <a:ext uri="{FF2B5EF4-FFF2-40B4-BE49-F238E27FC236}">
                  <a16:creationId xmlns:a16="http://schemas.microsoft.com/office/drawing/2014/main" id="{B329ED79-0704-40AB-92CE-83C8882B8422}"/>
                </a:ext>
              </a:extLst>
            </p:cNvPr>
            <p:cNvSpPr txBox="1"/>
            <p:nvPr/>
          </p:nvSpPr>
          <p:spPr>
            <a:xfrm>
              <a:off x="4757326" y="4512088"/>
              <a:ext cx="610983"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99C47A"/>
                  </a:solidFill>
                  <a:latin typeface="Helvetica Neue Normal" charset="0"/>
                  <a:cs typeface="Helvetica Neue Normal" charset="0"/>
                </a:rPr>
                <a:t>Value</a:t>
              </a:r>
            </a:p>
          </p:txBody>
        </p:sp>
      </p:grpSp>
      <p:cxnSp>
        <p:nvCxnSpPr>
          <p:cNvPr id="75" name="Gerader Verbinder 74">
            <a:extLst>
              <a:ext uri="{FF2B5EF4-FFF2-40B4-BE49-F238E27FC236}">
                <a16:creationId xmlns:a16="http://schemas.microsoft.com/office/drawing/2014/main" id="{0B471029-79E1-49FE-88DF-D6BF0C03BA50}"/>
              </a:ext>
            </a:extLst>
          </p:cNvPr>
          <p:cNvCxnSpPr>
            <a:cxnSpLocks/>
          </p:cNvCxnSpPr>
          <p:nvPr/>
        </p:nvCxnSpPr>
        <p:spPr>
          <a:xfrm flipV="1">
            <a:off x="3646170" y="4646860"/>
            <a:ext cx="0" cy="483344"/>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97D2F49D-8922-42F1-869A-B4BB2CFAF3F2}"/>
              </a:ext>
            </a:extLst>
          </p:cNvPr>
          <p:cNvCxnSpPr>
            <a:cxnSpLocks/>
          </p:cNvCxnSpPr>
          <p:nvPr/>
        </p:nvCxnSpPr>
        <p:spPr>
          <a:xfrm flipV="1">
            <a:off x="4701540" y="4657982"/>
            <a:ext cx="0" cy="483344"/>
          </a:xfrm>
          <a:prstGeom prst="line">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9" name="Pfeil: nach rechts 78">
            <a:extLst>
              <a:ext uri="{FF2B5EF4-FFF2-40B4-BE49-F238E27FC236}">
                <a16:creationId xmlns:a16="http://schemas.microsoft.com/office/drawing/2014/main" id="{E3540880-8699-48D2-B1E7-48BEBEC8DEFD}"/>
              </a:ext>
            </a:extLst>
          </p:cNvPr>
          <p:cNvSpPr/>
          <p:nvPr/>
        </p:nvSpPr>
        <p:spPr>
          <a:xfrm>
            <a:off x="5848164" y="4693024"/>
            <a:ext cx="438336" cy="30777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3" name="Gruppieren 102">
            <a:extLst>
              <a:ext uri="{FF2B5EF4-FFF2-40B4-BE49-F238E27FC236}">
                <a16:creationId xmlns:a16="http://schemas.microsoft.com/office/drawing/2014/main" id="{EEBA9A18-FAB1-4DAF-9844-0909021E795B}"/>
              </a:ext>
            </a:extLst>
          </p:cNvPr>
          <p:cNvGrpSpPr/>
          <p:nvPr/>
        </p:nvGrpSpPr>
        <p:grpSpPr>
          <a:xfrm>
            <a:off x="6408420" y="4353009"/>
            <a:ext cx="2022466" cy="986685"/>
            <a:chOff x="6408420" y="4671765"/>
            <a:chExt cx="2022466" cy="986685"/>
          </a:xfrm>
        </p:grpSpPr>
        <p:sp>
          <p:nvSpPr>
            <p:cNvPr id="20" name="TextBox 13">
              <a:extLst>
                <a:ext uri="{FF2B5EF4-FFF2-40B4-BE49-F238E27FC236}">
                  <a16:creationId xmlns:a16="http://schemas.microsoft.com/office/drawing/2014/main" id="{667B5DF7-6CD4-4E8C-81C3-2E1ED4B44AB5}"/>
                </a:ext>
              </a:extLst>
            </p:cNvPr>
            <p:cNvSpPr txBox="1"/>
            <p:nvPr/>
          </p:nvSpPr>
          <p:spPr>
            <a:xfrm>
              <a:off x="7935212" y="5011779"/>
              <a:ext cx="495674"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Helvetica Neue Moyen" charset="0"/>
                  <a:ea typeface="+mn-ea"/>
                  <a:cs typeface="Helvetica Neue Moyen" charset="0"/>
                </a:rPr>
                <a:t>Map</a:t>
              </a:r>
              <a:endParaRPr kumimoji="0" lang="fr-FR" sz="2000" u="none" strike="noStrike" kern="1200" cap="none" spc="0" normalizeH="0" baseline="0" noProof="0" dirty="0">
                <a:ln>
                  <a:noFill/>
                </a:ln>
                <a:effectLst/>
                <a:uLnTx/>
                <a:uFillTx/>
                <a:latin typeface="Helvetica Neue Moyen" charset="0"/>
                <a:ea typeface="+mn-ea"/>
                <a:cs typeface="Helvetica Neue Moyen" charset="0"/>
              </a:endParaRPr>
            </a:p>
          </p:txBody>
        </p:sp>
        <p:sp>
          <p:nvSpPr>
            <p:cNvPr id="80" name="Rechteck 79">
              <a:extLst>
                <a:ext uri="{FF2B5EF4-FFF2-40B4-BE49-F238E27FC236}">
                  <a16:creationId xmlns:a16="http://schemas.microsoft.com/office/drawing/2014/main" id="{33679682-6A16-4908-9BAF-2380DE633C2D}"/>
                </a:ext>
              </a:extLst>
            </p:cNvPr>
            <p:cNvSpPr/>
            <p:nvPr/>
          </p:nvSpPr>
          <p:spPr>
            <a:xfrm>
              <a:off x="6408420" y="4744568"/>
              <a:ext cx="1424939" cy="9138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r Verbinder 81">
              <a:extLst>
                <a:ext uri="{FF2B5EF4-FFF2-40B4-BE49-F238E27FC236}">
                  <a16:creationId xmlns:a16="http://schemas.microsoft.com/office/drawing/2014/main" id="{A31C79A9-BBEA-4995-98CC-331E4339C674}"/>
                </a:ext>
              </a:extLst>
            </p:cNvPr>
            <p:cNvCxnSpPr>
              <a:cxnSpLocks/>
              <a:stCxn id="80" idx="0"/>
              <a:endCxn id="80" idx="2"/>
            </p:cNvCxnSpPr>
            <p:nvPr/>
          </p:nvCxnSpPr>
          <p:spPr>
            <a:xfrm>
              <a:off x="7120890" y="4744568"/>
              <a:ext cx="0" cy="9138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57972E1-283E-42BC-99A5-90E58CC48ECE}"/>
                </a:ext>
              </a:extLst>
            </p:cNvPr>
            <p:cNvCxnSpPr/>
            <p:nvPr/>
          </p:nvCxnSpPr>
          <p:spPr>
            <a:xfrm>
              <a:off x="6408420" y="5011779"/>
              <a:ext cx="1424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C63D608A-0271-4BAD-A957-FFC0170CE863}"/>
                </a:ext>
              </a:extLst>
            </p:cNvPr>
            <p:cNvCxnSpPr/>
            <p:nvPr/>
          </p:nvCxnSpPr>
          <p:spPr>
            <a:xfrm>
              <a:off x="6408420" y="5215498"/>
              <a:ext cx="1424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A4EDB54F-895F-4350-9E5D-2E0BBBA0E802}"/>
                </a:ext>
              </a:extLst>
            </p:cNvPr>
            <p:cNvCxnSpPr/>
            <p:nvPr/>
          </p:nvCxnSpPr>
          <p:spPr>
            <a:xfrm>
              <a:off x="6408420" y="5449089"/>
              <a:ext cx="1424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16">
              <a:extLst>
                <a:ext uri="{FF2B5EF4-FFF2-40B4-BE49-F238E27FC236}">
                  <a16:creationId xmlns:a16="http://schemas.microsoft.com/office/drawing/2014/main" id="{B7018E41-DDEF-4303-A504-A0B8C3CFE2D0}"/>
                </a:ext>
              </a:extLst>
            </p:cNvPr>
            <p:cNvSpPr txBox="1"/>
            <p:nvPr/>
          </p:nvSpPr>
          <p:spPr>
            <a:xfrm>
              <a:off x="6561315" y="4671765"/>
              <a:ext cx="365266"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58B9C5"/>
                  </a:solidFill>
                  <a:latin typeface="Helvetica Neue Normal" charset="0"/>
                  <a:cs typeface="Helvetica Neue Normal" charset="0"/>
                </a:rPr>
                <a:t>Key</a:t>
              </a:r>
            </a:p>
          </p:txBody>
        </p:sp>
        <p:sp>
          <p:nvSpPr>
            <p:cNvPr id="93" name="TextBox 16">
              <a:extLst>
                <a:ext uri="{FF2B5EF4-FFF2-40B4-BE49-F238E27FC236}">
                  <a16:creationId xmlns:a16="http://schemas.microsoft.com/office/drawing/2014/main" id="{75412419-06BB-4C90-8C0C-B104347279F2}"/>
                </a:ext>
              </a:extLst>
            </p:cNvPr>
            <p:cNvSpPr txBox="1"/>
            <p:nvPr/>
          </p:nvSpPr>
          <p:spPr>
            <a:xfrm>
              <a:off x="7217307" y="4685409"/>
              <a:ext cx="610983"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solidFill>
                    <a:srgbClr val="99C47A"/>
                  </a:solidFill>
                  <a:latin typeface="Helvetica Neue Normal" charset="0"/>
                  <a:cs typeface="Helvetica Neue Normal" charset="0"/>
                </a:rPr>
                <a:t>Value</a:t>
              </a:r>
            </a:p>
          </p:txBody>
        </p:sp>
        <p:sp>
          <p:nvSpPr>
            <p:cNvPr id="95" name="TextBox 16">
              <a:extLst>
                <a:ext uri="{FF2B5EF4-FFF2-40B4-BE49-F238E27FC236}">
                  <a16:creationId xmlns:a16="http://schemas.microsoft.com/office/drawing/2014/main" id="{FBE2C60F-976E-45FB-9D17-B946D87AB754}"/>
                </a:ext>
              </a:extLst>
            </p:cNvPr>
            <p:cNvSpPr txBox="1"/>
            <p:nvPr/>
          </p:nvSpPr>
          <p:spPr>
            <a:xfrm>
              <a:off x="6435333" y="5226528"/>
              <a:ext cx="655989"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58B9C5"/>
                  </a:solidFill>
                  <a:latin typeface="Helvetica Neue Normal" charset="0"/>
                  <a:cs typeface="Helvetica Neue Normal" charset="0"/>
                </a:rPr>
                <a:t>“</a:t>
              </a:r>
              <a:r>
                <a:rPr lang="en-US" sz="1100" dirty="0" err="1">
                  <a:solidFill>
                    <a:srgbClr val="58B9C5"/>
                  </a:solidFill>
                  <a:latin typeface="Helvetica Neue Normal" charset="0"/>
                  <a:cs typeface="Helvetica Neue Normal" charset="0"/>
                </a:rPr>
                <a:t>vorname</a:t>
              </a:r>
              <a:r>
                <a:rPr lang="en-US" sz="1100" dirty="0">
                  <a:solidFill>
                    <a:srgbClr val="58B9C5"/>
                  </a:solidFill>
                  <a:latin typeface="Helvetica Neue Normal" charset="0"/>
                  <a:cs typeface="Helvetica Neue Normal" charset="0"/>
                </a:rPr>
                <a:t>”</a:t>
              </a:r>
            </a:p>
          </p:txBody>
        </p:sp>
        <p:sp>
          <p:nvSpPr>
            <p:cNvPr id="96" name="TextBox 16">
              <a:extLst>
                <a:ext uri="{FF2B5EF4-FFF2-40B4-BE49-F238E27FC236}">
                  <a16:creationId xmlns:a16="http://schemas.microsoft.com/office/drawing/2014/main" id="{D59AAE69-9B1A-4FF9-8101-9BB5C5DF3030}"/>
                </a:ext>
              </a:extLst>
            </p:cNvPr>
            <p:cNvSpPr txBox="1"/>
            <p:nvPr/>
          </p:nvSpPr>
          <p:spPr>
            <a:xfrm>
              <a:off x="6732687" y="4979044"/>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58B9C5"/>
                  </a:solidFill>
                  <a:latin typeface="Helvetica Neue Normal" charset="0"/>
                  <a:cs typeface="Helvetica Neue Normal" charset="0"/>
                </a:rPr>
                <a:t>..</a:t>
              </a:r>
            </a:p>
          </p:txBody>
        </p:sp>
        <p:sp>
          <p:nvSpPr>
            <p:cNvPr id="98" name="TextBox 16">
              <a:extLst>
                <a:ext uri="{FF2B5EF4-FFF2-40B4-BE49-F238E27FC236}">
                  <a16:creationId xmlns:a16="http://schemas.microsoft.com/office/drawing/2014/main" id="{C593052F-8061-4D00-A9D0-95EC300A53EA}"/>
                </a:ext>
              </a:extLst>
            </p:cNvPr>
            <p:cNvSpPr txBox="1"/>
            <p:nvPr/>
          </p:nvSpPr>
          <p:spPr>
            <a:xfrm>
              <a:off x="6726973" y="5413865"/>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58B9C5"/>
                  </a:solidFill>
                  <a:latin typeface="Helvetica Neue Normal" charset="0"/>
                  <a:cs typeface="Helvetica Neue Normal" charset="0"/>
                </a:rPr>
                <a:t>..</a:t>
              </a:r>
            </a:p>
          </p:txBody>
        </p:sp>
        <p:sp>
          <p:nvSpPr>
            <p:cNvPr id="99" name="TextBox 16">
              <a:extLst>
                <a:ext uri="{FF2B5EF4-FFF2-40B4-BE49-F238E27FC236}">
                  <a16:creationId xmlns:a16="http://schemas.microsoft.com/office/drawing/2014/main" id="{23812658-ACF2-4101-8A1D-CF467A8E8ADD}"/>
                </a:ext>
              </a:extLst>
            </p:cNvPr>
            <p:cNvSpPr txBox="1"/>
            <p:nvPr/>
          </p:nvSpPr>
          <p:spPr>
            <a:xfrm>
              <a:off x="7436129" y="5409114"/>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AFD096"/>
                  </a:solidFill>
                  <a:latin typeface="Helvetica Neue Normal" charset="0"/>
                  <a:cs typeface="Helvetica Neue Normal" charset="0"/>
                </a:rPr>
                <a:t>..</a:t>
              </a:r>
            </a:p>
          </p:txBody>
        </p:sp>
        <p:sp>
          <p:nvSpPr>
            <p:cNvPr id="100" name="TextBox 16">
              <a:extLst>
                <a:ext uri="{FF2B5EF4-FFF2-40B4-BE49-F238E27FC236}">
                  <a16:creationId xmlns:a16="http://schemas.microsoft.com/office/drawing/2014/main" id="{75EF3E76-CDB5-47C8-AB44-F95B617E03F2}"/>
                </a:ext>
              </a:extLst>
            </p:cNvPr>
            <p:cNvSpPr txBox="1"/>
            <p:nvPr/>
          </p:nvSpPr>
          <p:spPr>
            <a:xfrm>
              <a:off x="7420391" y="4976738"/>
              <a:ext cx="81993"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AFD096"/>
                  </a:solidFill>
                  <a:latin typeface="Helvetica Neue Normal" charset="0"/>
                  <a:cs typeface="Helvetica Neue Normal" charset="0"/>
                </a:rPr>
                <a:t>..</a:t>
              </a:r>
            </a:p>
          </p:txBody>
        </p:sp>
        <p:sp>
          <p:nvSpPr>
            <p:cNvPr id="101" name="TextBox 16">
              <a:extLst>
                <a:ext uri="{FF2B5EF4-FFF2-40B4-BE49-F238E27FC236}">
                  <a16:creationId xmlns:a16="http://schemas.microsoft.com/office/drawing/2014/main" id="{FEAB1BA1-70EE-43DD-B12A-7D7851659E50}"/>
                </a:ext>
              </a:extLst>
            </p:cNvPr>
            <p:cNvSpPr txBox="1"/>
            <p:nvPr/>
          </p:nvSpPr>
          <p:spPr>
            <a:xfrm>
              <a:off x="7272492" y="5231515"/>
              <a:ext cx="377790" cy="222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solidFill>
                    <a:srgbClr val="99C47A"/>
                  </a:solidFill>
                  <a:latin typeface="Helvetica Neue Normal" charset="0"/>
                  <a:cs typeface="Helvetica Neue Normal" charset="0"/>
                </a:rPr>
                <a:t>“Max”</a:t>
              </a:r>
            </a:p>
          </p:txBody>
        </p:sp>
      </p:grpSp>
      <p:sp>
        <p:nvSpPr>
          <p:cNvPr id="105" name="TextBox 3">
            <a:extLst>
              <a:ext uri="{FF2B5EF4-FFF2-40B4-BE49-F238E27FC236}">
                <a16:creationId xmlns:a16="http://schemas.microsoft.com/office/drawing/2014/main" id="{44146DAF-0F30-48D2-ABE2-53748AFA9C6A}"/>
              </a:ext>
            </a:extLst>
          </p:cNvPr>
          <p:cNvSpPr txBox="1"/>
          <p:nvPr/>
        </p:nvSpPr>
        <p:spPr>
          <a:xfrm>
            <a:off x="1910433" y="6009045"/>
            <a:ext cx="4524900" cy="5621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err="1">
                <a:ln>
                  <a:noFill/>
                </a:ln>
                <a:effectLst/>
                <a:uLnTx/>
                <a:uFillTx/>
                <a:latin typeface="Helvetica Neue Moyen" charset="0"/>
                <a:ea typeface="+mn-ea"/>
                <a:cs typeface="Helvetica Neue Moyen" charset="0"/>
              </a:rPr>
              <a:t>JSONRequestParser</a:t>
            </a:r>
            <a:endParaRPr kumimoji="0" lang="fr-FR" sz="3600" u="none" strike="noStrike" kern="1200" cap="none" spc="0" normalizeH="0" baseline="0" noProof="0" dirty="0">
              <a:ln>
                <a:noFill/>
              </a:ln>
              <a:effectLst/>
              <a:uLnTx/>
              <a:uFillTx/>
              <a:latin typeface="Helvetica Neue Moyen" charset="0"/>
              <a:ea typeface="+mn-ea"/>
              <a:cs typeface="Helvetica Neue Moyen" charset="0"/>
            </a:endParaRPr>
          </a:p>
        </p:txBody>
      </p:sp>
    </p:spTree>
    <p:extLst>
      <p:ext uri="{BB962C8B-B14F-4D97-AF65-F5344CB8AC3E}">
        <p14:creationId xmlns:p14="http://schemas.microsoft.com/office/powerpoint/2010/main" val="120941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9" grpId="0" animBg="1"/>
      <p:bldP spid="10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E21F51C-E788-41F5-91B1-754BFE6DF06F}"/>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srgbClr val="006A92"/>
              </a:solidFill>
              <a:effectLst/>
              <a:uLnTx/>
              <a:uFillTx/>
              <a:latin typeface="Helvetica Neue Normal" charset="0"/>
              <a:ea typeface="+mn-ea"/>
              <a:cs typeface="+mn-cs"/>
            </a:endParaRPr>
          </a:p>
        </p:txBody>
      </p:sp>
      <p:pic>
        <p:nvPicPr>
          <p:cNvPr id="4" name="Grafik 3">
            <a:extLst>
              <a:ext uri="{FF2B5EF4-FFF2-40B4-BE49-F238E27FC236}">
                <a16:creationId xmlns:a16="http://schemas.microsoft.com/office/drawing/2014/main" id="{270EF14C-B359-499C-B580-6307D4672FCC}"/>
              </a:ext>
            </a:extLst>
          </p:cNvPr>
          <p:cNvPicPr>
            <a:picLocks noChangeAspect="1"/>
          </p:cNvPicPr>
          <p:nvPr/>
        </p:nvPicPr>
        <p:blipFill>
          <a:blip r:embed="rId2"/>
          <a:stretch>
            <a:fillRect/>
          </a:stretch>
        </p:blipFill>
        <p:spPr>
          <a:xfrm>
            <a:off x="1889759" y="1540332"/>
            <a:ext cx="8412482" cy="4854296"/>
          </a:xfrm>
          <a:prstGeom prst="rect">
            <a:avLst/>
          </a:prstGeom>
        </p:spPr>
      </p:pic>
      <p:sp>
        <p:nvSpPr>
          <p:cNvPr id="5" name="TextBox 7">
            <a:extLst>
              <a:ext uri="{FF2B5EF4-FFF2-40B4-BE49-F238E27FC236}">
                <a16:creationId xmlns:a16="http://schemas.microsoft.com/office/drawing/2014/main" id="{645CF694-EE23-44B3-BA88-9E777BFE648A}"/>
              </a:ext>
            </a:extLst>
          </p:cNvPr>
          <p:cNvSpPr txBox="1"/>
          <p:nvPr/>
        </p:nvSpPr>
        <p:spPr>
          <a:xfrm>
            <a:off x="853440" y="695791"/>
            <a:ext cx="11338560" cy="664797"/>
          </a:xfrm>
          <a:prstGeom prst="rect">
            <a:avLst/>
          </a:prstGeom>
          <a:noFill/>
        </p:spPr>
        <p:txBody>
          <a:bodyPr wrap="square" lIns="0" tIns="0" rIns="0" bIns="0" rtlCol="0" anchor="t">
            <a:spAutoFit/>
          </a:bodyPr>
          <a:lstStyle/>
          <a:p>
            <a:pPr lvl="0">
              <a:lnSpc>
                <a:spcPct val="90000"/>
              </a:lnSpc>
              <a:defRPr/>
            </a:pPr>
            <a:r>
              <a:rPr lang="fr-FR" sz="4800" dirty="0" err="1">
                <a:solidFill>
                  <a:schemeClr val="bg1"/>
                </a:solidFill>
                <a:latin typeface="Helvetica Neue Moyen" charset="0"/>
                <a:cs typeface="Helvetica Neue Moyen" charset="0"/>
              </a:rPr>
              <a:t>JSONReader</a:t>
            </a:r>
            <a:r>
              <a:rPr lang="fr-FR" sz="4800" dirty="0">
                <a:solidFill>
                  <a:schemeClr val="bg1"/>
                </a:solidFill>
                <a:latin typeface="Helvetica Neue Moyen" charset="0"/>
                <a:cs typeface="Helvetica Neue Moyen" charset="0"/>
              </a:rPr>
              <a:t> </a:t>
            </a:r>
            <a:r>
              <a:rPr kumimoji="0" lang="fr-FR" sz="4800" u="none" strike="noStrike" kern="1200" cap="none" spc="0" normalizeH="0" baseline="0" noProof="0" dirty="0" err="1">
                <a:ln>
                  <a:noFill/>
                </a:ln>
                <a:solidFill>
                  <a:schemeClr val="bg1"/>
                </a:solidFill>
                <a:effectLst/>
                <a:uLnTx/>
                <a:uFillTx/>
                <a:latin typeface="Helvetica Neue Moyen" charset="0"/>
                <a:ea typeface="+mn-ea"/>
                <a:cs typeface="Helvetica Neue Moyen" charset="0"/>
              </a:rPr>
              <a:t>und</a:t>
            </a:r>
            <a:r>
              <a:rPr lang="fr-FR" sz="4800" dirty="0">
                <a:solidFill>
                  <a:schemeClr val="bg1"/>
                </a:solidFill>
                <a:latin typeface="Helvetica Neue Moyen" charset="0"/>
                <a:cs typeface="Helvetica Neue Moyen" charset="0"/>
              </a:rPr>
              <a:t> </a:t>
            </a:r>
            <a:r>
              <a:rPr lang="fr-FR" sz="4800" dirty="0" err="1">
                <a:solidFill>
                  <a:schemeClr val="bg1"/>
                </a:solidFill>
                <a:latin typeface="Helvetica Neue Moyen" charset="0"/>
                <a:cs typeface="Helvetica Neue Moyen" charset="0"/>
              </a:rPr>
              <a:t>JSONRequestParser</a:t>
            </a:r>
            <a:endParaRPr kumimoji="0" lang="fr-FR" sz="4800" u="none" strike="noStrike" kern="1200" cap="none" spc="0" normalizeH="0" baseline="0" noProof="0" dirty="0">
              <a:ln>
                <a:noFill/>
              </a:ln>
              <a:solidFill>
                <a:schemeClr val="bg1"/>
              </a:solidFill>
              <a:effectLst/>
              <a:uLnTx/>
              <a:uFillTx/>
              <a:latin typeface="Helvetica Neue Moyen" charset="0"/>
              <a:ea typeface="+mn-ea"/>
              <a:cs typeface="Helvetica Neue Moyen" charset="0"/>
            </a:endParaRPr>
          </a:p>
        </p:txBody>
      </p:sp>
      <p:sp>
        <p:nvSpPr>
          <p:cNvPr id="6" name="TextBox 9">
            <a:extLst>
              <a:ext uri="{FF2B5EF4-FFF2-40B4-BE49-F238E27FC236}">
                <a16:creationId xmlns:a16="http://schemas.microsoft.com/office/drawing/2014/main" id="{C57F1418-6113-4AB9-9240-F3C7323B8EA7}"/>
              </a:ext>
            </a:extLst>
          </p:cNvPr>
          <p:cNvSpPr txBox="1"/>
          <p:nvPr/>
        </p:nvSpPr>
        <p:spPr>
          <a:xfrm>
            <a:off x="1108074" y="292779"/>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bg1"/>
                </a:solidFill>
                <a:effectLst/>
                <a:uLnTx/>
                <a:uFillTx/>
                <a:latin typeface="Helvetica Neue Moyen" charset="0"/>
                <a:ea typeface="+mn-ea"/>
                <a:cs typeface="Helvetica Neue Normal" charset="0"/>
              </a:rPr>
              <a:t>Extrahieren</a:t>
            </a:r>
            <a:endParaRPr kumimoji="0" lang="en-US" sz="1200" u="none" strike="noStrike" kern="1200" cap="none" spc="100" normalizeH="0" baseline="0" noProof="0" dirty="0">
              <a:ln>
                <a:noFill/>
              </a:ln>
              <a:solidFill>
                <a:schemeClr val="bg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33172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sp>
        <p:nvSpPr>
          <p:cNvPr id="6" name="TextBox 5">
            <a:extLst>
              <a:ext uri="{FF2B5EF4-FFF2-40B4-BE49-F238E27FC236}">
                <a16:creationId xmlns:a16="http://schemas.microsoft.com/office/drawing/2014/main" id="{9861F2C8-C1C7-40FA-AD5A-6CF9A2BC9B76}"/>
              </a:ext>
            </a:extLst>
          </p:cNvPr>
          <p:cNvSpPr txBox="1"/>
          <p:nvPr/>
        </p:nvSpPr>
        <p:spPr>
          <a:xfrm>
            <a:off x="1343025" y="1829187"/>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166936"/>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Dashboard</a:t>
            </a:r>
          </a:p>
        </p:txBody>
      </p:sp>
      <p:pic>
        <p:nvPicPr>
          <p:cNvPr id="16" name="Bildplatzhalter 15">
            <a:extLst>
              <a:ext uri="{FF2B5EF4-FFF2-40B4-BE49-F238E27FC236}">
                <a16:creationId xmlns:a16="http://schemas.microsoft.com/office/drawing/2014/main" id="{68BB53A8-A607-475E-9C1D-5B8C14C7BA7C}"/>
              </a:ext>
            </a:extLst>
          </p:cNvPr>
          <p:cNvPicPr>
            <a:picLocks noGrp="1" noChangeAspect="1"/>
          </p:cNvPicPr>
          <p:nvPr>
            <p:ph type="pic" sz="quarter" idx="10"/>
          </p:nvPr>
        </p:nvPicPr>
        <p:blipFill>
          <a:blip r:embed="rId3"/>
          <a:srcRect l="32" r="32"/>
          <a:stretch>
            <a:fillRect/>
          </a:stretch>
        </p:blipFill>
        <p:spPr/>
      </p:pic>
      <p:sp>
        <p:nvSpPr>
          <p:cNvPr id="7" name="TextBox 5">
            <a:extLst>
              <a:ext uri="{FF2B5EF4-FFF2-40B4-BE49-F238E27FC236}">
                <a16:creationId xmlns:a16="http://schemas.microsoft.com/office/drawing/2014/main" id="{B6703C0A-F0AB-4089-968F-FA568AFBEC84}"/>
              </a:ext>
            </a:extLst>
          </p:cNvPr>
          <p:cNvSpPr txBox="1"/>
          <p:nvPr/>
        </p:nvSpPr>
        <p:spPr>
          <a:xfrm>
            <a:off x="1343025" y="3221151"/>
            <a:ext cx="3755186"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Zeigt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verschiedene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grafische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Elemente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um dem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anschaulich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darzustellen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1581848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3752492"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a:ln>
                  <a:noFill/>
                </a:ln>
                <a:effectLst/>
                <a:uLnTx/>
                <a:uFillTx/>
                <a:latin typeface="Helvetica Neue Moyen" charset="0"/>
                <a:ea typeface="+mn-ea"/>
                <a:cs typeface="Helvetica Neue Moyen" charset="0"/>
              </a:rPr>
              <a:t>JSON Format</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#JSON</a:t>
            </a:r>
          </a:p>
        </p:txBody>
      </p:sp>
      <p:pic>
        <p:nvPicPr>
          <p:cNvPr id="5" name="Grafik 4">
            <a:extLst>
              <a:ext uri="{FF2B5EF4-FFF2-40B4-BE49-F238E27FC236}">
                <a16:creationId xmlns:a16="http://schemas.microsoft.com/office/drawing/2014/main" id="{4AB055E9-C066-4D3B-8037-27B1A58E916F}"/>
              </a:ext>
            </a:extLst>
          </p:cNvPr>
          <p:cNvPicPr>
            <a:picLocks noChangeAspect="1"/>
          </p:cNvPicPr>
          <p:nvPr/>
        </p:nvPicPr>
        <p:blipFill>
          <a:blip r:embed="rId2"/>
          <a:stretch>
            <a:fillRect/>
          </a:stretch>
        </p:blipFill>
        <p:spPr>
          <a:xfrm>
            <a:off x="873758" y="2057134"/>
            <a:ext cx="4754882" cy="2743732"/>
          </a:xfrm>
          <a:prstGeom prst="rect">
            <a:avLst/>
          </a:prstGeom>
        </p:spPr>
      </p:pic>
      <p:sp>
        <p:nvSpPr>
          <p:cNvPr id="7" name="TextBox 4">
            <a:extLst>
              <a:ext uri="{FF2B5EF4-FFF2-40B4-BE49-F238E27FC236}">
                <a16:creationId xmlns:a16="http://schemas.microsoft.com/office/drawing/2014/main" id="{62D23148-6553-461C-873E-A9F9605F88A0}"/>
              </a:ext>
            </a:extLst>
          </p:cNvPr>
          <p:cNvSpPr txBox="1"/>
          <p:nvPr/>
        </p:nvSpPr>
        <p:spPr>
          <a:xfrm>
            <a:off x="7295624" y="4035485"/>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Statischer</a:t>
            </a:r>
            <a:r>
              <a:rPr lang="en-US" sz="1600" dirty="0">
                <a:latin typeface="Helvetica Neue Normal" charset="0"/>
                <a:cs typeface="Helvetica Neue Normal" charset="0"/>
              </a:rPr>
              <a:t> </a:t>
            </a:r>
            <a:r>
              <a:rPr lang="en-US" sz="1600" dirty="0" err="1">
                <a:latin typeface="Helvetica Neue Normal" charset="0"/>
                <a:cs typeface="Helvetica Neue Normal" charset="0"/>
              </a:rPr>
              <a:t>Grundaufbau</a:t>
            </a:r>
            <a:endParaRPr lang="en-US" sz="1600" dirty="0">
              <a:latin typeface="Helvetica Neue Normal" charset="0"/>
              <a:cs typeface="Helvetica Neue Normal" charset="0"/>
            </a:endParaRPr>
          </a:p>
        </p:txBody>
      </p:sp>
      <p:pic>
        <p:nvPicPr>
          <p:cNvPr id="9" name="Graphic 27">
            <a:extLst>
              <a:ext uri="{FF2B5EF4-FFF2-40B4-BE49-F238E27FC236}">
                <a16:creationId xmlns:a16="http://schemas.microsoft.com/office/drawing/2014/main" id="{1EAAF0E0-604D-47A8-AB6B-EC078F4CB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6550" y="4071279"/>
            <a:ext cx="395838" cy="300458"/>
          </a:xfrm>
          <a:prstGeom prst="rect">
            <a:avLst/>
          </a:prstGeom>
        </p:spPr>
      </p:pic>
      <p:sp>
        <p:nvSpPr>
          <p:cNvPr id="11" name="TextBox 4">
            <a:extLst>
              <a:ext uri="{FF2B5EF4-FFF2-40B4-BE49-F238E27FC236}">
                <a16:creationId xmlns:a16="http://schemas.microsoft.com/office/drawing/2014/main" id="{CB98A8FC-A3EE-4275-B98D-7AFEA73B9F49}"/>
              </a:ext>
            </a:extLst>
          </p:cNvPr>
          <p:cNvSpPr txBox="1"/>
          <p:nvPr/>
        </p:nvSpPr>
        <p:spPr>
          <a:xfrm>
            <a:off x="7295624" y="457232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Dynamisches</a:t>
            </a:r>
            <a:r>
              <a:rPr lang="en-US" sz="1600" dirty="0">
                <a:latin typeface="Helvetica Neue Normal" charset="0"/>
                <a:cs typeface="Helvetica Neue Normal" charset="0"/>
              </a:rPr>
              <a:t> Data Array</a:t>
            </a:r>
          </a:p>
        </p:txBody>
      </p:sp>
      <p:sp>
        <p:nvSpPr>
          <p:cNvPr id="12" name="TextBox 4">
            <a:extLst>
              <a:ext uri="{FF2B5EF4-FFF2-40B4-BE49-F238E27FC236}">
                <a16:creationId xmlns:a16="http://schemas.microsoft.com/office/drawing/2014/main" id="{79F06BA5-9BFE-433D-86C5-2AFF3AE21038}"/>
              </a:ext>
            </a:extLst>
          </p:cNvPr>
          <p:cNvSpPr txBox="1"/>
          <p:nvPr/>
        </p:nvSpPr>
        <p:spPr>
          <a:xfrm>
            <a:off x="7295624" y="513644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Extrahieren</a:t>
            </a:r>
            <a:r>
              <a:rPr lang="en-US" sz="1600" dirty="0">
                <a:latin typeface="Helvetica Neue Normal" charset="0"/>
                <a:cs typeface="Helvetica Neue Normal" charset="0"/>
              </a:rPr>
              <a:t> der </a:t>
            </a:r>
            <a:r>
              <a:rPr lang="en-US" sz="1600" dirty="0" err="1">
                <a:latin typeface="Helvetica Neue Normal" charset="0"/>
                <a:cs typeface="Helvetica Neue Normal" charset="0"/>
              </a:rPr>
              <a:t>Daten</a:t>
            </a:r>
            <a:r>
              <a:rPr lang="en-US" sz="1600" dirty="0">
                <a:latin typeface="Helvetica Neue Normal" charset="0"/>
                <a:cs typeface="Helvetica Neue Normal" charset="0"/>
              </a:rPr>
              <a:t> </a:t>
            </a:r>
            <a:r>
              <a:rPr lang="en-US" sz="1600" dirty="0" err="1">
                <a:latin typeface="Helvetica Neue Normal" charset="0"/>
                <a:cs typeface="Helvetica Neue Normal" charset="0"/>
              </a:rPr>
              <a:t>im</a:t>
            </a:r>
            <a:r>
              <a:rPr lang="en-US" sz="1600" dirty="0">
                <a:latin typeface="Helvetica Neue Normal" charset="0"/>
                <a:cs typeface="Helvetica Neue Normal" charset="0"/>
              </a:rPr>
              <a:t> Parser</a:t>
            </a:r>
          </a:p>
        </p:txBody>
      </p:sp>
      <p:sp>
        <p:nvSpPr>
          <p:cNvPr id="13" name="TextBox 4">
            <a:extLst>
              <a:ext uri="{FF2B5EF4-FFF2-40B4-BE49-F238E27FC236}">
                <a16:creationId xmlns:a16="http://schemas.microsoft.com/office/drawing/2014/main" id="{BA253C4A-F504-4E52-BD90-FCF33E05EAAE}"/>
              </a:ext>
            </a:extLst>
          </p:cNvPr>
          <p:cNvSpPr txBox="1"/>
          <p:nvPr/>
        </p:nvSpPr>
        <p:spPr>
          <a:xfrm>
            <a:off x="7295624" y="5675012"/>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Einheitliches</a:t>
            </a:r>
            <a:r>
              <a:rPr lang="en-US" sz="1600" dirty="0">
                <a:latin typeface="Helvetica Neue Normal" charset="0"/>
                <a:cs typeface="Helvetica Neue Normal" charset="0"/>
              </a:rPr>
              <a:t> </a:t>
            </a:r>
            <a:r>
              <a:rPr lang="en-US" sz="1600" dirty="0" err="1">
                <a:latin typeface="Helvetica Neue Normal" charset="0"/>
                <a:cs typeface="Helvetica Neue Normal" charset="0"/>
              </a:rPr>
              <a:t>Speicherformat</a:t>
            </a:r>
            <a:r>
              <a:rPr lang="en-US" sz="1600" dirty="0">
                <a:latin typeface="Helvetica Neue Normal" charset="0"/>
                <a:cs typeface="Helvetica Neue Normal" charset="0"/>
              </a:rPr>
              <a:t> </a:t>
            </a:r>
            <a:r>
              <a:rPr lang="en-US" sz="1600" dirty="0" err="1">
                <a:latin typeface="Helvetica Neue Normal" charset="0"/>
                <a:cs typeface="Helvetica Neue Normal" charset="0"/>
              </a:rPr>
              <a:t>für</a:t>
            </a:r>
            <a:r>
              <a:rPr lang="en-US" sz="1600" dirty="0">
                <a:latin typeface="Helvetica Neue Normal" charset="0"/>
                <a:cs typeface="Helvetica Neue Normal" charset="0"/>
              </a:rPr>
              <a:t> </a:t>
            </a:r>
            <a:r>
              <a:rPr lang="en-US" sz="1600" dirty="0" err="1">
                <a:latin typeface="Helvetica Neue Normal" charset="0"/>
                <a:cs typeface="Helvetica Neue Normal" charset="0"/>
              </a:rPr>
              <a:t>Ergebnisse</a:t>
            </a:r>
            <a:endParaRPr lang="en-US" sz="1600" dirty="0">
              <a:latin typeface="Helvetica Neue Normal" charset="0"/>
              <a:cs typeface="Helvetica Neue Normal" charset="0"/>
            </a:endParaRPr>
          </a:p>
        </p:txBody>
      </p:sp>
    </p:spTree>
    <p:extLst>
      <p:ext uri="{BB962C8B-B14F-4D97-AF65-F5344CB8AC3E}">
        <p14:creationId xmlns:p14="http://schemas.microsoft.com/office/powerpoint/2010/main" val="277252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50" fill="hold"/>
                                        <p:tgtEl>
                                          <p:spTgt spid="7"/>
                                        </p:tgtEl>
                                        <p:attrNameLst>
                                          <p:attrName>style.color</p:attrName>
                                        </p:attrNameLst>
                                      </p:cBhvr>
                                      <p:to>
                                        <a:schemeClr val="accent1"/>
                                      </p:to>
                                    </p:animClr>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chemeClr val="tx1"/>
                                      </p:to>
                                    </p:animClr>
                                  </p:childTnLst>
                                </p:cTn>
                              </p:par>
                              <p:par>
                                <p:cTn id="14" presetID="42" presetClass="path" presetSubtype="0" accel="50000" decel="50000" fill="hold" nodeType="withEffect">
                                  <p:stCondLst>
                                    <p:cond delay="500"/>
                                  </p:stCondLst>
                                  <p:childTnLst>
                                    <p:animMotion origin="layout" path="M -3.33333E-6 7.40741E-7 L -3.33333E-6 0.0831 " pathEditMode="relative" rAng="0" ptsTypes="AA">
                                      <p:cBhvr>
                                        <p:cTn id="15" dur="1500" fill="hold"/>
                                        <p:tgtEl>
                                          <p:spTgt spid="9"/>
                                        </p:tgtEl>
                                        <p:attrNameLst>
                                          <p:attrName>ppt_x</p:attrName>
                                          <p:attrName>ppt_y</p:attrName>
                                        </p:attrNameLst>
                                      </p:cBhvr>
                                      <p:rCtr x="0" y="4144"/>
                                    </p:animMotion>
                                  </p:childTnLst>
                                </p:cTn>
                              </p:par>
                              <p:par>
                                <p:cTn id="16" presetID="3" presetClass="emph" presetSubtype="2" fill="hold" grpId="0" nodeType="withEffect">
                                  <p:stCondLst>
                                    <p:cond delay="1500"/>
                                  </p:stCondLst>
                                  <p:childTnLst>
                                    <p:animClr clrSpc="rgb" dir="cw">
                                      <p:cBhvr override="childStyle">
                                        <p:cTn id="17" dur="250" fill="hold"/>
                                        <p:tgtEl>
                                          <p:spTgt spid="11"/>
                                        </p:tgtEl>
                                        <p:attrNameLst>
                                          <p:attrName>style.color</p:attrName>
                                        </p:attrNameLst>
                                      </p:cBhvr>
                                      <p:to>
                                        <a:schemeClr val="accent1"/>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11"/>
                                        </p:tgtEl>
                                        <p:attrNameLst>
                                          <p:attrName>style.color</p:attrName>
                                        </p:attrNameLst>
                                      </p:cBhvr>
                                      <p:to>
                                        <a:schemeClr val="tx1"/>
                                      </p:to>
                                    </p:animClr>
                                  </p:childTnLst>
                                </p:cTn>
                              </p:par>
                              <p:par>
                                <p:cTn id="22" presetID="42" presetClass="path" presetSubtype="0" accel="50000" decel="50000" fill="hold" nodeType="withEffect">
                                  <p:stCondLst>
                                    <p:cond delay="500"/>
                                  </p:stCondLst>
                                  <p:childTnLst>
                                    <p:animMotion origin="layout" path="M -3.33333E-6 0.0831 L -3.33333E-6 0.16782 " pathEditMode="relative" rAng="0" ptsTypes="AA">
                                      <p:cBhvr>
                                        <p:cTn id="23" dur="1500" fill="hold"/>
                                        <p:tgtEl>
                                          <p:spTgt spid="9"/>
                                        </p:tgtEl>
                                        <p:attrNameLst>
                                          <p:attrName>ppt_x</p:attrName>
                                          <p:attrName>ppt_y</p:attrName>
                                        </p:attrNameLst>
                                      </p:cBhvr>
                                      <p:rCtr x="0" y="4236"/>
                                    </p:animMotion>
                                  </p:childTnLst>
                                </p:cTn>
                              </p:par>
                              <p:par>
                                <p:cTn id="24" presetID="3" presetClass="emph" presetSubtype="2" fill="hold" grpId="0" nodeType="withEffect">
                                  <p:stCondLst>
                                    <p:cond delay="1500"/>
                                  </p:stCondLst>
                                  <p:childTnLst>
                                    <p:animClr clrSpc="rgb" dir="cw">
                                      <p:cBhvr override="childStyle">
                                        <p:cTn id="25" dur="250" fill="hold"/>
                                        <p:tgtEl>
                                          <p:spTgt spid="12"/>
                                        </p:tgtEl>
                                        <p:attrNameLst>
                                          <p:attrName>style.color</p:attrName>
                                        </p:attrNameLst>
                                      </p:cBhvr>
                                      <p:to>
                                        <a:schemeClr val="accent1"/>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12"/>
                                        </p:tgtEl>
                                        <p:attrNameLst>
                                          <p:attrName>style.color</p:attrName>
                                        </p:attrNameLst>
                                      </p:cBhvr>
                                      <p:to>
                                        <a:schemeClr val="tx1"/>
                                      </p:to>
                                    </p:animClr>
                                  </p:childTnLst>
                                </p:cTn>
                              </p:par>
                              <p:par>
                                <p:cTn id="30" presetID="42" presetClass="path" presetSubtype="0" accel="50000" decel="50000" fill="hold" nodeType="withEffect">
                                  <p:stCondLst>
                                    <p:cond delay="500"/>
                                  </p:stCondLst>
                                  <p:childTnLst>
                                    <p:animMotion origin="layout" path="M -3.33333E-6 0.16782 L -3.33333E-6 0.25 " pathEditMode="relative" rAng="0" ptsTypes="AA">
                                      <p:cBhvr>
                                        <p:cTn id="31" dur="1500" fill="hold"/>
                                        <p:tgtEl>
                                          <p:spTgt spid="9"/>
                                        </p:tgtEl>
                                        <p:attrNameLst>
                                          <p:attrName>ppt_x</p:attrName>
                                          <p:attrName>ppt_y</p:attrName>
                                        </p:attrNameLst>
                                      </p:cBhvr>
                                      <p:rCtr x="0" y="4097"/>
                                    </p:animMotion>
                                  </p:childTnLst>
                                </p:cTn>
                              </p:par>
                              <p:par>
                                <p:cTn id="32" presetID="3" presetClass="emph" presetSubtype="2" fill="hold" grpId="0" nodeType="withEffect">
                                  <p:stCondLst>
                                    <p:cond delay="1500"/>
                                  </p:stCondLst>
                                  <p:childTnLst>
                                    <p:animClr clrSpc="rgb" dir="cw">
                                      <p:cBhvr override="childStyle">
                                        <p:cTn id="33" dur="250" fill="hold"/>
                                        <p:tgtEl>
                                          <p:spTgt spid="13"/>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2" grpId="0"/>
      <p:bldP spid="12" grpId="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solidFill>
                  <a:schemeClr val="accent1"/>
                </a:solidFill>
                <a:latin typeface="Helvetica Neue Moyen" charset="0"/>
                <a:cs typeface="Helvetica Neue Moyen" charset="0"/>
              </a:rPr>
              <a:t>JSON Format</a:t>
            </a:r>
            <a:endParaRPr lang="fr-FR" sz="2000" dirty="0">
              <a:solidFill>
                <a:schemeClr val="accent1"/>
              </a:solidFill>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892233"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241" y="2399124"/>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63687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 presetClass="emph" presetSubtype="2" fill="hold" grpId="0" nodeType="withEffect">
                                  <p:stCondLst>
                                    <p:cond delay="750"/>
                                  </p:stCondLst>
                                  <p:childTnLst>
                                    <p:animClr clrSpc="rgb" dir="cw">
                                      <p:cBhvr override="childStyle">
                                        <p:cTn id="9" dur="250" fill="hold"/>
                                        <p:tgtEl>
                                          <p:spTgt spid="13"/>
                                        </p:tgtEl>
                                        <p:attrNameLst>
                                          <p:attrName>style.color</p:attrName>
                                        </p:attrNameLst>
                                      </p:cBhvr>
                                      <p:to>
                                        <a:schemeClr val="tx1"/>
                                      </p:to>
                                    </p:animClr>
                                  </p:childTnLst>
                                </p:cTn>
                              </p:par>
                              <p:par>
                                <p:cTn id="10" presetID="42" presetClass="path" presetSubtype="0" accel="50000" decel="50000" fill="hold" nodeType="withEffect">
                                  <p:stCondLst>
                                    <p:cond delay="750"/>
                                  </p:stCondLst>
                                  <p:childTnLst>
                                    <p:animMotion origin="layout" path="M 1.875E-6 7.40741E-7 L 1.875E-6 0.12824 " pathEditMode="relative" rAng="0" ptsTypes="AA">
                                      <p:cBhvr>
                                        <p:cTn id="11" dur="1500" fill="hold"/>
                                        <p:tgtEl>
                                          <p:spTgt spid="28"/>
                                        </p:tgtEl>
                                        <p:attrNameLst>
                                          <p:attrName>ppt_x</p:attrName>
                                          <p:attrName>ppt_y</p:attrName>
                                        </p:attrNameLst>
                                      </p:cBhvr>
                                      <p:rCtr x="0" y="6412"/>
                                    </p:animMotion>
                                  </p:childTnLst>
                                </p:cTn>
                              </p:par>
                              <p:par>
                                <p:cTn id="12" presetID="3" presetClass="emph" presetSubtype="2" fill="hold" grpId="0" nodeType="withEffect">
                                  <p:stCondLst>
                                    <p:cond delay="1750"/>
                                  </p:stCondLst>
                                  <p:childTnLst>
                                    <p:animClr clrSpc="rgb" dir="cw">
                                      <p:cBhvr override="childStyle">
                                        <p:cTn id="13" dur="250" fill="hold"/>
                                        <p:tgtEl>
                                          <p:spTgt spid="27"/>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Ablauf</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Um </a:t>
            </a:r>
            <a:r>
              <a:rPr lang="en-US" dirty="0" err="1">
                <a:latin typeface="Helvetica Neue Normal" charset="0"/>
                <a:cs typeface="Helvetica Neue Normal" charset="0"/>
              </a:rPr>
              <a:t>eine</a:t>
            </a:r>
            <a:r>
              <a:rPr lang="en-US" dirty="0">
                <a:latin typeface="Helvetica Neue Normal" charset="0"/>
                <a:cs typeface="Helvetica Neue Normal" charset="0"/>
              </a:rPr>
              <a:t> Request </a:t>
            </a:r>
            <a:r>
              <a:rPr lang="en-US" dirty="0" err="1">
                <a:latin typeface="Helvetica Neue Normal" charset="0"/>
                <a:cs typeface="Helvetica Neue Normal" charset="0"/>
              </a:rPr>
              <a:t>zu</a:t>
            </a:r>
            <a:r>
              <a:rPr lang="en-US" dirty="0">
                <a:latin typeface="Helvetica Neue Normal" charset="0"/>
                <a:cs typeface="Helvetica Neue Normal" charset="0"/>
              </a:rPr>
              <a:t> </a:t>
            </a:r>
            <a:r>
              <a:rPr lang="en-US" dirty="0" err="1">
                <a:latin typeface="Helvetica Neue Normal" charset="0"/>
                <a:cs typeface="Helvetica Neue Normal" charset="0"/>
              </a:rPr>
              <a:t>senden</a:t>
            </a:r>
            <a:r>
              <a:rPr lang="en-US" dirty="0">
                <a:latin typeface="Helvetica Neue Normal" charset="0"/>
                <a:cs typeface="Helvetica Neue Normal" charset="0"/>
              </a:rPr>
              <a:t> und </a:t>
            </a:r>
            <a:r>
              <a:rPr lang="en-US" dirty="0" err="1">
                <a:latin typeface="Helvetica Neue Normal" charset="0"/>
                <a:cs typeface="Helvetica Neue Normal" charset="0"/>
              </a:rPr>
              <a:t>Daten</a:t>
            </a:r>
            <a:r>
              <a:rPr lang="en-US" dirty="0">
                <a:latin typeface="Helvetica Neue Normal" charset="0"/>
                <a:cs typeface="Helvetica Neue Normal" charset="0"/>
              </a:rPr>
              <a:t> </a:t>
            </a:r>
            <a:r>
              <a:rPr lang="en-US" dirty="0" err="1">
                <a:latin typeface="Helvetica Neue Normal" charset="0"/>
                <a:cs typeface="Helvetica Neue Normal" charset="0"/>
              </a:rPr>
              <a:t>zu</a:t>
            </a:r>
            <a:r>
              <a:rPr lang="en-US" dirty="0">
                <a:latin typeface="Helvetica Neue Normal" charset="0"/>
                <a:cs typeface="Helvetica Neue Normal" charset="0"/>
              </a:rPr>
              <a:t> </a:t>
            </a:r>
            <a:r>
              <a:rPr lang="en-US" dirty="0" err="1">
                <a:latin typeface="Helvetica Neue Normal" charset="0"/>
                <a:cs typeface="Helvetica Neue Normal" charset="0"/>
              </a:rPr>
              <a:t>erhalten</a:t>
            </a:r>
            <a:r>
              <a:rPr lang="en-US" dirty="0">
                <a:latin typeface="Helvetica Neue Normal" charset="0"/>
                <a:cs typeface="Helvetica Neue Normal" charset="0"/>
              </a:rPr>
              <a:t>, muss </a:t>
            </a:r>
            <a:r>
              <a:rPr lang="en-US" dirty="0" err="1">
                <a:latin typeface="Helvetica Neue Normal" charset="0"/>
                <a:cs typeface="Helvetica Neue Normal" charset="0"/>
              </a:rPr>
              <a:t>zuerst</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Request </a:t>
            </a:r>
            <a:r>
              <a:rPr lang="en-US" dirty="0" err="1">
                <a:latin typeface="Helvetica Neue Normal" charset="0"/>
                <a:cs typeface="Helvetica Neue Normal" charset="0"/>
              </a:rPr>
              <a:t>erstellt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und </a:t>
            </a:r>
            <a:r>
              <a:rPr lang="en-US" dirty="0" err="1">
                <a:latin typeface="Helvetica Neue Normal" charset="0"/>
                <a:cs typeface="Helvetica Neue Normal" charset="0"/>
              </a:rPr>
              <a:t>diese</a:t>
            </a:r>
            <a:r>
              <a:rPr lang="en-US" dirty="0">
                <a:latin typeface="Helvetica Neue Normal" charset="0"/>
                <a:cs typeface="Helvetica Neue Normal" charset="0"/>
              </a:rPr>
              <a:t> </a:t>
            </a:r>
            <a:r>
              <a:rPr lang="en-US" dirty="0" err="1">
                <a:latin typeface="Helvetica Neue Normal" charset="0"/>
                <a:cs typeface="Helvetica Neue Normal" charset="0"/>
              </a:rPr>
              <a:t>dann</a:t>
            </a:r>
            <a:r>
              <a:rPr lang="en-US" dirty="0">
                <a:latin typeface="Helvetica Neue Normal" charset="0"/>
                <a:cs typeface="Helvetica Neue Normal" charset="0"/>
              </a:rPr>
              <a:t> </a:t>
            </a:r>
            <a:r>
              <a:rPr lang="en-US" dirty="0" err="1">
                <a:latin typeface="Helvetica Neue Normal" charset="0"/>
                <a:cs typeface="Helvetica Neue Normal" charset="0"/>
              </a:rPr>
              <a:t>gesendet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a:t>
            </a:r>
            <a:r>
              <a:rPr lang="en-US" dirty="0" err="1">
                <a:latin typeface="Helvetica Neue Normal" charset="0"/>
                <a:cs typeface="Helvetica Neue Normal" charset="0"/>
              </a:rPr>
              <a:t>Danach</a:t>
            </a:r>
            <a:r>
              <a:rPr lang="en-US" dirty="0">
                <a:latin typeface="Helvetica Neue Normal" charset="0"/>
                <a:cs typeface="Helvetica Neue Normal" charset="0"/>
              </a:rPr>
              <a:t> </a:t>
            </a:r>
            <a:r>
              <a:rPr lang="en-US" dirty="0" err="1">
                <a:latin typeface="Helvetica Neue Normal" charset="0"/>
                <a:cs typeface="Helvetica Neue Normal" charset="0"/>
              </a:rPr>
              <a:t>bekommt</a:t>
            </a:r>
            <a:r>
              <a:rPr lang="en-US" dirty="0">
                <a:latin typeface="Helvetica Neue Normal" charset="0"/>
                <a:cs typeface="Helvetica Neue Normal" charset="0"/>
              </a:rPr>
              <a:t> man </a:t>
            </a:r>
            <a:r>
              <a:rPr lang="en-US" dirty="0" err="1">
                <a:latin typeface="Helvetica Neue Normal" charset="0"/>
                <a:cs typeface="Helvetica Neue Normal" charset="0"/>
              </a:rPr>
              <a:t>ein</a:t>
            </a:r>
            <a:r>
              <a:rPr lang="en-US" dirty="0">
                <a:latin typeface="Helvetica Neue Normal" charset="0"/>
                <a:cs typeface="Helvetica Neue Normal" charset="0"/>
              </a:rPr>
              <a:t> </a:t>
            </a:r>
            <a:r>
              <a:rPr lang="en-US" dirty="0" err="1">
                <a:latin typeface="Helvetica Neue Normal" charset="0"/>
                <a:cs typeface="Helvetica Neue Normal" charset="0"/>
              </a:rPr>
              <a:t>Ergebniss</a:t>
            </a:r>
            <a:r>
              <a:rPr lang="en-US" dirty="0">
                <a:latin typeface="Helvetica Neue Normal" charset="0"/>
                <a:cs typeface="Helvetica Neue Normal" charset="0"/>
              </a:rPr>
              <a:t> welches </a:t>
            </a:r>
            <a:r>
              <a:rPr lang="en-US" dirty="0" err="1">
                <a:latin typeface="Helvetica Neue Normal" charset="0"/>
                <a:cs typeface="Helvetica Neue Normal" charset="0"/>
              </a:rPr>
              <a:t>übersetzt</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und </a:t>
            </a:r>
            <a:r>
              <a:rPr lang="en-US" dirty="0" err="1">
                <a:latin typeface="Helvetica Neue Normal" charset="0"/>
                <a:cs typeface="Helvetica Neue Normal" charset="0"/>
              </a:rPr>
              <a:t>dann</a:t>
            </a:r>
            <a:r>
              <a:rPr lang="en-US" dirty="0">
                <a:latin typeface="Helvetica Neue Normal" charset="0"/>
                <a:cs typeface="Helvetica Neue Normal" charset="0"/>
              </a:rPr>
              <a:t> an den Listener </a:t>
            </a:r>
            <a:r>
              <a:rPr lang="en-US" dirty="0" err="1">
                <a:latin typeface="Helvetica Neue Normal" charset="0"/>
                <a:cs typeface="Helvetica Neue Normal" charset="0"/>
              </a:rPr>
              <a:t>übergeben</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4696"/>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a:t>
            </a:r>
            <a:r>
              <a:rPr lang="en-US" sz="1200" spc="100" dirty="0" err="1">
                <a:solidFill>
                  <a:schemeClr val="accent1"/>
                </a:solidFill>
                <a:latin typeface="Helvetica Neue Moyen" charset="0"/>
                <a:cs typeface="Helvetica Neue Normal" charset="0"/>
              </a:rPr>
              <a:t>Ablauf</a:t>
            </a:r>
            <a:endParaRPr lang="en-US" sz="1200" spc="100" dirty="0">
              <a:solidFill>
                <a:schemeClr val="accent1"/>
              </a:solidFill>
              <a:latin typeface="Helvetica Neue Moyen" charset="0"/>
              <a:cs typeface="Helvetica Neue Normal" charset="0"/>
            </a:endParaRPr>
          </a:p>
        </p:txBody>
      </p:sp>
      <p:pic>
        <p:nvPicPr>
          <p:cNvPr id="17" name="Bildplatzhalter 16">
            <a:extLst>
              <a:ext uri="{FF2B5EF4-FFF2-40B4-BE49-F238E27FC236}">
                <a16:creationId xmlns:a16="http://schemas.microsoft.com/office/drawing/2014/main" id="{CC46F6FD-CDA3-4531-AB81-1360B55FF636}"/>
              </a:ext>
            </a:extLst>
          </p:cNvPr>
          <p:cNvPicPr>
            <a:picLocks noGrp="1" noChangeAspect="1"/>
          </p:cNvPicPr>
          <p:nvPr>
            <p:ph type="pic" sz="quarter" idx="10"/>
          </p:nvPr>
        </p:nvPicPr>
        <p:blipFill>
          <a:blip r:embed="rId2"/>
          <a:srcRect t="9857" b="9857"/>
          <a:stretch>
            <a:fillRect/>
          </a:stretch>
        </p:blipFill>
        <p:spPr/>
      </p:pic>
    </p:spTree>
    <p:extLst>
      <p:ext uri="{BB962C8B-B14F-4D97-AF65-F5344CB8AC3E}">
        <p14:creationId xmlns:p14="http://schemas.microsoft.com/office/powerpoint/2010/main" val="271729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814BF8-C1C5-4474-867B-E80EB0D4E2C4}"/>
              </a:ext>
            </a:extLst>
          </p:cNvPr>
          <p:cNvPicPr>
            <a:picLocks noChangeAspect="1"/>
          </p:cNvPicPr>
          <p:nvPr/>
        </p:nvPicPr>
        <p:blipFill>
          <a:blip r:embed="rId2"/>
          <a:stretch>
            <a:fillRect/>
          </a:stretch>
        </p:blipFill>
        <p:spPr>
          <a:xfrm>
            <a:off x="583472" y="974613"/>
            <a:ext cx="11025056" cy="4908774"/>
          </a:xfrm>
          <a:prstGeom prst="rect">
            <a:avLst/>
          </a:prstGeom>
        </p:spPr>
      </p:pic>
    </p:spTree>
    <p:extLst>
      <p:ext uri="{BB962C8B-B14F-4D97-AF65-F5344CB8AC3E}">
        <p14:creationId xmlns:p14="http://schemas.microsoft.com/office/powerpoint/2010/main" val="33957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4FFBD6A-1BED-4F8F-95C4-22CAB58E9BFA}"/>
              </a:ext>
            </a:extLst>
          </p:cNvPr>
          <p:cNvPicPr>
            <a:picLocks noChangeAspect="1"/>
          </p:cNvPicPr>
          <p:nvPr/>
        </p:nvPicPr>
        <p:blipFill>
          <a:blip r:embed="rId2"/>
          <a:stretch>
            <a:fillRect/>
          </a:stretch>
        </p:blipFill>
        <p:spPr>
          <a:xfrm>
            <a:off x="654905" y="307570"/>
            <a:ext cx="7508193" cy="6400801"/>
          </a:xfrm>
          <a:prstGeom prst="rect">
            <a:avLst/>
          </a:prstGeom>
        </p:spPr>
      </p:pic>
      <p:sp>
        <p:nvSpPr>
          <p:cNvPr id="5" name="TextBox 3">
            <a:extLst>
              <a:ext uri="{FF2B5EF4-FFF2-40B4-BE49-F238E27FC236}">
                <a16:creationId xmlns:a16="http://schemas.microsoft.com/office/drawing/2014/main" id="{689D4C6A-247D-4030-9EA0-27550BBAC2F2}"/>
              </a:ext>
            </a:extLst>
          </p:cNvPr>
          <p:cNvSpPr txBox="1"/>
          <p:nvPr/>
        </p:nvSpPr>
        <p:spPr>
          <a:xfrm>
            <a:off x="7111048" y="1830498"/>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Setzen</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6" name="TextBox 5">
            <a:extLst>
              <a:ext uri="{FF2B5EF4-FFF2-40B4-BE49-F238E27FC236}">
                <a16:creationId xmlns:a16="http://schemas.microsoft.com/office/drawing/2014/main" id="{7F20B74D-ACC3-4B36-B9F2-FAAF60B470A7}"/>
              </a:ext>
            </a:extLst>
          </p:cNvPr>
          <p:cNvSpPr txBox="1"/>
          <p:nvPr/>
        </p:nvSpPr>
        <p:spPr>
          <a:xfrm>
            <a:off x="7111048" y="139769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#Request </a:t>
            </a:r>
            <a:r>
              <a:rPr lang="en-US" sz="1200" spc="100" dirty="0" err="1">
                <a:solidFill>
                  <a:schemeClr val="accent1"/>
                </a:solidFill>
                <a:latin typeface="Helvetica Neue Moyen" charset="0"/>
                <a:cs typeface="Helvetica Neue Normal" charset="0"/>
              </a:rPr>
              <a:t>registrieren</a:t>
            </a:r>
            <a:endParaRPr lang="en-US" sz="1200" spc="100" dirty="0">
              <a:solidFill>
                <a:schemeClr val="accent1"/>
              </a:solidFill>
              <a:latin typeface="Helvetica Neue Moyen" charset="0"/>
              <a:cs typeface="Helvetica Neue Normal" charset="0"/>
            </a:endParaRPr>
          </a:p>
        </p:txBody>
      </p:sp>
      <p:sp>
        <p:nvSpPr>
          <p:cNvPr id="7" name="TextBox 4">
            <a:extLst>
              <a:ext uri="{FF2B5EF4-FFF2-40B4-BE49-F238E27FC236}">
                <a16:creationId xmlns:a16="http://schemas.microsoft.com/office/drawing/2014/main" id="{2EF0CAEF-3E88-4CCC-8E21-85296781F4D7}"/>
              </a:ext>
            </a:extLst>
          </p:cNvPr>
          <p:cNvSpPr txBox="1"/>
          <p:nvPr/>
        </p:nvSpPr>
        <p:spPr>
          <a:xfrm>
            <a:off x="7809317" y="3344417"/>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Ist</a:t>
            </a:r>
            <a:r>
              <a:rPr lang="en-US" sz="1600" dirty="0">
                <a:latin typeface="Helvetica Neue Normal" charset="0"/>
                <a:cs typeface="Helvetica Neue Normal" charset="0"/>
              </a:rPr>
              <a:t> </a:t>
            </a:r>
            <a:r>
              <a:rPr lang="en-US" sz="1600" dirty="0" err="1">
                <a:latin typeface="Helvetica Neue Normal" charset="0"/>
                <a:cs typeface="Helvetica Neue Normal" charset="0"/>
              </a:rPr>
              <a:t>valide</a:t>
            </a:r>
            <a:r>
              <a:rPr lang="en-US" sz="1600" dirty="0">
                <a:latin typeface="Helvetica Neue Normal" charset="0"/>
                <a:cs typeface="Helvetica Neue Normal" charset="0"/>
              </a:rPr>
              <a:t> Operation?</a:t>
            </a:r>
          </a:p>
        </p:txBody>
      </p:sp>
      <p:sp>
        <p:nvSpPr>
          <p:cNvPr id="8" name="TextBox 4">
            <a:extLst>
              <a:ext uri="{FF2B5EF4-FFF2-40B4-BE49-F238E27FC236}">
                <a16:creationId xmlns:a16="http://schemas.microsoft.com/office/drawing/2014/main" id="{1492D3E0-08B6-4D03-BFFE-C8591E3E56E0}"/>
              </a:ext>
            </a:extLst>
          </p:cNvPr>
          <p:cNvSpPr txBox="1"/>
          <p:nvPr/>
        </p:nvSpPr>
        <p:spPr>
          <a:xfrm>
            <a:off x="7809317" y="3772676"/>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NetworkListener</a:t>
            </a:r>
            <a:r>
              <a:rPr lang="en-US" sz="1600" dirty="0">
                <a:latin typeface="Helvetica Neue Normal" charset="0"/>
                <a:cs typeface="Helvetica Neue Normal" charset="0"/>
              </a:rPr>
              <a:t> </a:t>
            </a:r>
            <a:r>
              <a:rPr lang="en-US" sz="1600" dirty="0" err="1">
                <a:latin typeface="Helvetica Neue Normal" charset="0"/>
                <a:cs typeface="Helvetica Neue Normal" charset="0"/>
              </a:rPr>
              <a:t>setzen</a:t>
            </a:r>
            <a:endParaRPr lang="en-US" sz="1600" dirty="0">
              <a:latin typeface="Helvetica Neue Normal" charset="0"/>
              <a:cs typeface="Helvetica Neue Normal" charset="0"/>
            </a:endParaRPr>
          </a:p>
        </p:txBody>
      </p:sp>
      <p:sp>
        <p:nvSpPr>
          <p:cNvPr id="9" name="TextBox 4">
            <a:extLst>
              <a:ext uri="{FF2B5EF4-FFF2-40B4-BE49-F238E27FC236}">
                <a16:creationId xmlns:a16="http://schemas.microsoft.com/office/drawing/2014/main" id="{278CFEFD-81B5-411A-A865-AA2D0D3975E2}"/>
              </a:ext>
            </a:extLst>
          </p:cNvPr>
          <p:cNvSpPr txBox="1"/>
          <p:nvPr/>
        </p:nvSpPr>
        <p:spPr>
          <a:xfrm>
            <a:off x="7809317" y="4208823"/>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Request in </a:t>
            </a:r>
            <a:r>
              <a:rPr lang="en-US" sz="1600" dirty="0" err="1">
                <a:latin typeface="Helvetica Neue Normal" charset="0"/>
                <a:cs typeface="Helvetica Neue Normal" charset="0"/>
              </a:rPr>
              <a:t>NetworkThread</a:t>
            </a:r>
            <a:r>
              <a:rPr lang="en-US" sz="1600" dirty="0">
                <a:latin typeface="Helvetica Neue Normal" charset="0"/>
                <a:cs typeface="Helvetica Neue Normal" charset="0"/>
              </a:rPr>
              <a:t> </a:t>
            </a:r>
            <a:r>
              <a:rPr lang="en-US" sz="1600" dirty="0" err="1">
                <a:latin typeface="Helvetica Neue Normal" charset="0"/>
                <a:cs typeface="Helvetica Neue Normal" charset="0"/>
              </a:rPr>
              <a:t>setzen</a:t>
            </a:r>
            <a:endParaRPr lang="en-US" sz="1600" dirty="0">
              <a:latin typeface="Helvetica Neue Normal" charset="0"/>
              <a:cs typeface="Helvetica Neue Normal" charset="0"/>
            </a:endParaRPr>
          </a:p>
        </p:txBody>
      </p:sp>
      <p:sp>
        <p:nvSpPr>
          <p:cNvPr id="10" name="TextBox 4">
            <a:extLst>
              <a:ext uri="{FF2B5EF4-FFF2-40B4-BE49-F238E27FC236}">
                <a16:creationId xmlns:a16="http://schemas.microsoft.com/office/drawing/2014/main" id="{2BE9B4AA-FC24-44D4-85B7-C218CB49DB4B}"/>
              </a:ext>
            </a:extLst>
          </p:cNvPr>
          <p:cNvSpPr txBox="1"/>
          <p:nvPr/>
        </p:nvSpPr>
        <p:spPr>
          <a:xfrm>
            <a:off x="7809317" y="4640096"/>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URL </a:t>
            </a:r>
            <a:r>
              <a:rPr lang="en-US" sz="1600" dirty="0" err="1">
                <a:latin typeface="Helvetica Neue Normal" charset="0"/>
                <a:cs typeface="Helvetica Neue Normal" charset="0"/>
              </a:rPr>
              <a:t>erstellen</a:t>
            </a:r>
            <a:r>
              <a:rPr lang="en-US" sz="1600" dirty="0">
                <a:latin typeface="Helvetica Neue Normal" charset="0"/>
                <a:cs typeface="Helvetica Neue Normal" charset="0"/>
              </a:rPr>
              <a:t> und Session </a:t>
            </a:r>
            <a:r>
              <a:rPr lang="en-US" sz="1600" dirty="0" err="1">
                <a:latin typeface="Helvetica Neue Normal" charset="0"/>
                <a:cs typeface="Helvetica Neue Normal" charset="0"/>
              </a:rPr>
              <a:t>löschen</a:t>
            </a:r>
            <a:endParaRPr lang="en-US" sz="1600" dirty="0">
              <a:latin typeface="Helvetica Neue Normal" charset="0"/>
              <a:cs typeface="Helvetica Neue Normal" charset="0"/>
            </a:endParaRPr>
          </a:p>
        </p:txBody>
      </p:sp>
      <p:pic>
        <p:nvPicPr>
          <p:cNvPr id="11" name="Graphic 27">
            <a:extLst>
              <a:ext uri="{FF2B5EF4-FFF2-40B4-BE49-F238E27FC236}">
                <a16:creationId xmlns:a16="http://schemas.microsoft.com/office/drawing/2014/main" id="{3CD64A88-D9F4-4BBC-BF90-0702A1FFE2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95623" y="3377244"/>
            <a:ext cx="300458" cy="300458"/>
          </a:xfrm>
          <a:prstGeom prst="rect">
            <a:avLst/>
          </a:prstGeom>
        </p:spPr>
      </p:pic>
    </p:spTree>
    <p:extLst>
      <p:ext uri="{BB962C8B-B14F-4D97-AF65-F5344CB8AC3E}">
        <p14:creationId xmlns:p14="http://schemas.microsoft.com/office/powerpoint/2010/main" val="12443016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3" presetClass="emph" presetSubtype="2" fill="hold" grpId="0" nodeType="withEffect">
                                  <p:stCondLst>
                                    <p:cond delay="0"/>
                                  </p:stCondLst>
                                  <p:childTnLst>
                                    <p:animClr clrSpc="rgb" dir="cw">
                                      <p:cBhvr override="childStyle">
                                        <p:cTn id="9" dur="250" fill="hold"/>
                                        <p:tgtEl>
                                          <p:spTgt spid="7"/>
                                        </p:tgtEl>
                                        <p:attrNameLst>
                                          <p:attrName>style.color</p:attrName>
                                        </p:attrNameLst>
                                      </p:cBhvr>
                                      <p:to>
                                        <a:srgbClr val="006A92"/>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rgbClr val="1D1D1D"/>
                                      </p:to>
                                    </p:animClr>
                                  </p:childTnLst>
                                </p:cTn>
                              </p:par>
                              <p:par>
                                <p:cTn id="14" presetID="42" presetClass="path" presetSubtype="0" accel="50000" decel="50000" fill="hold" nodeType="withEffect">
                                  <p:stCondLst>
                                    <p:cond delay="500"/>
                                  </p:stCondLst>
                                  <p:childTnLst>
                                    <p:animMotion origin="layout" path="M 2.91667E-6 -1.85185E-6 L 2.91667E-6 0.06621 " pathEditMode="relative" rAng="0" ptsTypes="AA">
                                      <p:cBhvr>
                                        <p:cTn id="15" dur="1500" fill="hold"/>
                                        <p:tgtEl>
                                          <p:spTgt spid="11"/>
                                        </p:tgtEl>
                                        <p:attrNameLst>
                                          <p:attrName>ppt_x</p:attrName>
                                          <p:attrName>ppt_y</p:attrName>
                                        </p:attrNameLst>
                                      </p:cBhvr>
                                      <p:rCtr x="0" y="3310"/>
                                    </p:animMotion>
                                  </p:childTnLst>
                                </p:cTn>
                              </p:par>
                              <p:par>
                                <p:cTn id="16" presetID="3" presetClass="emph" presetSubtype="2" fill="hold" grpId="0" nodeType="withEffect">
                                  <p:stCondLst>
                                    <p:cond delay="1500"/>
                                  </p:stCondLst>
                                  <p:childTnLst>
                                    <p:animClr clrSpc="rgb" dir="cw">
                                      <p:cBhvr override="childStyle">
                                        <p:cTn id="17" dur="250" fill="hold"/>
                                        <p:tgtEl>
                                          <p:spTgt spid="8"/>
                                        </p:tgtEl>
                                        <p:attrNameLst>
                                          <p:attrName>style.color</p:attrName>
                                        </p:attrNameLst>
                                      </p:cBhvr>
                                      <p:to>
                                        <a:srgbClr val="006A9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8"/>
                                        </p:tgtEl>
                                        <p:attrNameLst>
                                          <p:attrName>style.color</p:attrName>
                                        </p:attrNameLst>
                                      </p:cBhvr>
                                      <p:to>
                                        <a:srgbClr val="1D1D1D"/>
                                      </p:to>
                                    </p:animClr>
                                  </p:childTnLst>
                                </p:cTn>
                              </p:par>
                              <p:par>
                                <p:cTn id="22" presetID="42" presetClass="path" presetSubtype="0" accel="50000" decel="50000" fill="hold" nodeType="withEffect">
                                  <p:stCondLst>
                                    <p:cond delay="500"/>
                                  </p:stCondLst>
                                  <p:childTnLst>
                                    <p:animMotion origin="layout" path="M 2.91667E-6 0.0662 L 2.91667E-6 0.13009 " pathEditMode="relative" rAng="0" ptsTypes="AA">
                                      <p:cBhvr>
                                        <p:cTn id="23" dur="1500" fill="hold"/>
                                        <p:tgtEl>
                                          <p:spTgt spid="11"/>
                                        </p:tgtEl>
                                        <p:attrNameLst>
                                          <p:attrName>ppt_x</p:attrName>
                                          <p:attrName>ppt_y</p:attrName>
                                        </p:attrNameLst>
                                      </p:cBhvr>
                                      <p:rCtr x="0" y="2986"/>
                                    </p:animMotion>
                                  </p:childTnLst>
                                </p:cTn>
                              </p:par>
                              <p:par>
                                <p:cTn id="24" presetID="3" presetClass="emph" presetSubtype="2" fill="hold" grpId="0" nodeType="withEffect">
                                  <p:stCondLst>
                                    <p:cond delay="1500"/>
                                  </p:stCondLst>
                                  <p:childTnLst>
                                    <p:animClr clrSpc="rgb" dir="cw">
                                      <p:cBhvr override="childStyle">
                                        <p:cTn id="25" dur="250" fill="hold"/>
                                        <p:tgtEl>
                                          <p:spTgt spid="9"/>
                                        </p:tgtEl>
                                        <p:attrNameLst>
                                          <p:attrName>style.color</p:attrName>
                                        </p:attrNameLst>
                                      </p:cBhvr>
                                      <p:to>
                                        <a:srgbClr val="006A9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9"/>
                                        </p:tgtEl>
                                        <p:attrNameLst>
                                          <p:attrName>style.color</p:attrName>
                                        </p:attrNameLst>
                                      </p:cBhvr>
                                      <p:to>
                                        <a:srgbClr val="1D1D1D"/>
                                      </p:to>
                                    </p:animClr>
                                  </p:childTnLst>
                                </p:cTn>
                              </p:par>
                              <p:par>
                                <p:cTn id="30" presetID="42" presetClass="path" presetSubtype="0" accel="50000" decel="50000" fill="hold" nodeType="withEffect">
                                  <p:stCondLst>
                                    <p:cond delay="500"/>
                                  </p:stCondLst>
                                  <p:childTnLst>
                                    <p:animMotion origin="layout" path="M 2.91667E-6 0.13009 L 2.91667E-6 0.19398 " pathEditMode="relative" rAng="0" ptsTypes="AA">
                                      <p:cBhvr>
                                        <p:cTn id="31" dur="1500" fill="hold"/>
                                        <p:tgtEl>
                                          <p:spTgt spid="11"/>
                                        </p:tgtEl>
                                        <p:attrNameLst>
                                          <p:attrName>ppt_x</p:attrName>
                                          <p:attrName>ppt_y</p:attrName>
                                        </p:attrNameLst>
                                      </p:cBhvr>
                                      <p:rCtr x="0" y="3194"/>
                                    </p:animMotion>
                                  </p:childTnLst>
                                </p:cTn>
                              </p:par>
                              <p:par>
                                <p:cTn id="32" presetID="3" presetClass="emph" presetSubtype="2" fill="hold" grpId="0" nodeType="withEffect">
                                  <p:stCondLst>
                                    <p:cond delay="1500"/>
                                  </p:stCondLst>
                                  <p:childTnLst>
                                    <p:animClr clrSpc="rgb" dir="cw">
                                      <p:cBhvr override="childStyle">
                                        <p:cTn id="33" dur="250" fill="hold"/>
                                        <p:tgtEl>
                                          <p:spTgt spid="10"/>
                                        </p:tgtEl>
                                        <p:attrNameLst>
                                          <p:attrName>style.color</p:attrName>
                                        </p:attrNameLst>
                                      </p:cBhvr>
                                      <p:to>
                                        <a:srgbClr val="006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689D4C6A-247D-4030-9EA0-27550BBAC2F2}"/>
              </a:ext>
            </a:extLst>
          </p:cNvPr>
          <p:cNvSpPr txBox="1"/>
          <p:nvPr/>
        </p:nvSpPr>
        <p:spPr>
          <a:xfrm>
            <a:off x="7111048" y="1830498"/>
            <a:ext cx="4076700" cy="1041375"/>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Verarbeiten</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6" name="TextBox 5">
            <a:extLst>
              <a:ext uri="{FF2B5EF4-FFF2-40B4-BE49-F238E27FC236}">
                <a16:creationId xmlns:a16="http://schemas.microsoft.com/office/drawing/2014/main" id="{7F20B74D-ACC3-4B36-B9F2-FAAF60B470A7}"/>
              </a:ext>
            </a:extLst>
          </p:cNvPr>
          <p:cNvSpPr txBox="1"/>
          <p:nvPr/>
        </p:nvSpPr>
        <p:spPr>
          <a:xfrm>
            <a:off x="7111048" y="139769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#Process</a:t>
            </a:r>
          </a:p>
        </p:txBody>
      </p:sp>
      <p:sp>
        <p:nvSpPr>
          <p:cNvPr id="7" name="TextBox 4">
            <a:extLst>
              <a:ext uri="{FF2B5EF4-FFF2-40B4-BE49-F238E27FC236}">
                <a16:creationId xmlns:a16="http://schemas.microsoft.com/office/drawing/2014/main" id="{2EF0CAEF-3E88-4CCC-8E21-85296781F4D7}"/>
              </a:ext>
            </a:extLst>
          </p:cNvPr>
          <p:cNvSpPr txBox="1"/>
          <p:nvPr/>
        </p:nvSpPr>
        <p:spPr>
          <a:xfrm>
            <a:off x="7809317" y="3354024"/>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Verbindung</a:t>
            </a:r>
            <a:r>
              <a:rPr lang="en-US" sz="1600" dirty="0">
                <a:latin typeface="Helvetica Neue Normal" charset="0"/>
                <a:cs typeface="Helvetica Neue Normal" charset="0"/>
              </a:rPr>
              <a:t> </a:t>
            </a:r>
            <a:r>
              <a:rPr lang="en-US" sz="1600" dirty="0" err="1">
                <a:latin typeface="Helvetica Neue Normal" charset="0"/>
                <a:cs typeface="Helvetica Neue Normal" charset="0"/>
              </a:rPr>
              <a:t>aufbauen</a:t>
            </a:r>
            <a:endParaRPr lang="en-US" sz="1600" dirty="0">
              <a:latin typeface="Helvetica Neue Normal" charset="0"/>
              <a:cs typeface="Helvetica Neue Normal" charset="0"/>
            </a:endParaRPr>
          </a:p>
        </p:txBody>
      </p:sp>
      <p:sp>
        <p:nvSpPr>
          <p:cNvPr id="8" name="TextBox 4">
            <a:extLst>
              <a:ext uri="{FF2B5EF4-FFF2-40B4-BE49-F238E27FC236}">
                <a16:creationId xmlns:a16="http://schemas.microsoft.com/office/drawing/2014/main" id="{1492D3E0-08B6-4D03-BFFE-C8591E3E56E0}"/>
              </a:ext>
            </a:extLst>
          </p:cNvPr>
          <p:cNvSpPr txBox="1"/>
          <p:nvPr/>
        </p:nvSpPr>
        <p:spPr>
          <a:xfrm>
            <a:off x="7809317" y="3853103"/>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Anfrage</a:t>
            </a:r>
            <a:r>
              <a:rPr lang="en-US" sz="1600" dirty="0">
                <a:latin typeface="Helvetica Neue Normal" charset="0"/>
                <a:cs typeface="Helvetica Neue Normal" charset="0"/>
              </a:rPr>
              <a:t> </a:t>
            </a:r>
            <a:r>
              <a:rPr lang="en-US" sz="1600" dirty="0" err="1">
                <a:latin typeface="Helvetica Neue Normal" charset="0"/>
                <a:cs typeface="Helvetica Neue Normal" charset="0"/>
              </a:rPr>
              <a:t>senden</a:t>
            </a:r>
            <a:endParaRPr lang="en-US" sz="1600" dirty="0">
              <a:latin typeface="Helvetica Neue Normal" charset="0"/>
              <a:cs typeface="Helvetica Neue Normal" charset="0"/>
            </a:endParaRPr>
          </a:p>
        </p:txBody>
      </p:sp>
      <p:sp>
        <p:nvSpPr>
          <p:cNvPr id="9" name="TextBox 4">
            <a:extLst>
              <a:ext uri="{FF2B5EF4-FFF2-40B4-BE49-F238E27FC236}">
                <a16:creationId xmlns:a16="http://schemas.microsoft.com/office/drawing/2014/main" id="{278CFEFD-81B5-411A-A865-AA2D0D3975E2}"/>
              </a:ext>
            </a:extLst>
          </p:cNvPr>
          <p:cNvSpPr txBox="1"/>
          <p:nvPr/>
        </p:nvSpPr>
        <p:spPr>
          <a:xfrm>
            <a:off x="7809317" y="4349634"/>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Session </a:t>
            </a:r>
            <a:r>
              <a:rPr lang="en-US" sz="1600" dirty="0" err="1">
                <a:latin typeface="Helvetica Neue Normal" charset="0"/>
                <a:cs typeface="Helvetica Neue Normal" charset="0"/>
              </a:rPr>
              <a:t>überprüfen</a:t>
            </a:r>
            <a:endParaRPr lang="en-US" sz="1600" dirty="0">
              <a:latin typeface="Helvetica Neue Normal" charset="0"/>
              <a:cs typeface="Helvetica Neue Normal" charset="0"/>
            </a:endParaRPr>
          </a:p>
        </p:txBody>
      </p:sp>
      <p:sp>
        <p:nvSpPr>
          <p:cNvPr id="10" name="TextBox 4">
            <a:extLst>
              <a:ext uri="{FF2B5EF4-FFF2-40B4-BE49-F238E27FC236}">
                <a16:creationId xmlns:a16="http://schemas.microsoft.com/office/drawing/2014/main" id="{2BE9B4AA-FC24-44D4-85B7-C218CB49DB4B}"/>
              </a:ext>
            </a:extLst>
          </p:cNvPr>
          <p:cNvSpPr txBox="1"/>
          <p:nvPr/>
        </p:nvSpPr>
        <p:spPr>
          <a:xfrm>
            <a:off x="7809317" y="486350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Ergebnis</a:t>
            </a:r>
            <a:r>
              <a:rPr lang="en-US" sz="1600" dirty="0">
                <a:latin typeface="Helvetica Neue Normal" charset="0"/>
                <a:cs typeface="Helvetica Neue Normal" charset="0"/>
              </a:rPr>
              <a:t> </a:t>
            </a:r>
            <a:r>
              <a:rPr lang="en-US" sz="1600" dirty="0" err="1">
                <a:latin typeface="Helvetica Neue Normal" charset="0"/>
                <a:cs typeface="Helvetica Neue Normal" charset="0"/>
              </a:rPr>
              <a:t>empfangen</a:t>
            </a:r>
            <a:endParaRPr lang="en-US" sz="1600" dirty="0">
              <a:latin typeface="Helvetica Neue Normal" charset="0"/>
              <a:cs typeface="Helvetica Neue Normal" charset="0"/>
            </a:endParaRPr>
          </a:p>
        </p:txBody>
      </p:sp>
      <p:pic>
        <p:nvPicPr>
          <p:cNvPr id="11" name="Graphic 27">
            <a:extLst>
              <a:ext uri="{FF2B5EF4-FFF2-40B4-BE49-F238E27FC236}">
                <a16:creationId xmlns:a16="http://schemas.microsoft.com/office/drawing/2014/main" id="{3CD64A88-D9F4-4BBC-BF90-0702A1FFE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5623" y="3403348"/>
            <a:ext cx="300458" cy="300458"/>
          </a:xfrm>
          <a:prstGeom prst="rect">
            <a:avLst/>
          </a:prstGeom>
        </p:spPr>
      </p:pic>
      <p:pic>
        <p:nvPicPr>
          <p:cNvPr id="3" name="Grafik 2">
            <a:extLst>
              <a:ext uri="{FF2B5EF4-FFF2-40B4-BE49-F238E27FC236}">
                <a16:creationId xmlns:a16="http://schemas.microsoft.com/office/drawing/2014/main" id="{0DC2E1A9-BDB6-4D31-9B55-0580EF27FF4A}"/>
              </a:ext>
            </a:extLst>
          </p:cNvPr>
          <p:cNvPicPr>
            <a:picLocks noChangeAspect="1"/>
          </p:cNvPicPr>
          <p:nvPr/>
        </p:nvPicPr>
        <p:blipFill>
          <a:blip r:embed="rId4"/>
          <a:stretch>
            <a:fillRect/>
          </a:stretch>
        </p:blipFill>
        <p:spPr>
          <a:xfrm>
            <a:off x="921306" y="81986"/>
            <a:ext cx="3975072" cy="6684574"/>
          </a:xfrm>
          <a:prstGeom prst="rect">
            <a:avLst/>
          </a:prstGeom>
        </p:spPr>
      </p:pic>
      <p:sp>
        <p:nvSpPr>
          <p:cNvPr id="15" name="TextBox 4">
            <a:extLst>
              <a:ext uri="{FF2B5EF4-FFF2-40B4-BE49-F238E27FC236}">
                <a16:creationId xmlns:a16="http://schemas.microsoft.com/office/drawing/2014/main" id="{187EB3D1-F1D7-46D9-9EB3-601E09064C4D}"/>
              </a:ext>
            </a:extLst>
          </p:cNvPr>
          <p:cNvSpPr txBox="1"/>
          <p:nvPr/>
        </p:nvSpPr>
        <p:spPr>
          <a:xfrm>
            <a:off x="7809317" y="5377384"/>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Ergebnis</a:t>
            </a:r>
            <a:r>
              <a:rPr lang="en-US" sz="1600" dirty="0">
                <a:latin typeface="Helvetica Neue Normal" charset="0"/>
                <a:cs typeface="Helvetica Neue Normal" charset="0"/>
              </a:rPr>
              <a:t> </a:t>
            </a:r>
            <a:r>
              <a:rPr lang="en-US" sz="1600" dirty="0" err="1">
                <a:latin typeface="Helvetica Neue Normal" charset="0"/>
                <a:cs typeface="Helvetica Neue Normal" charset="0"/>
              </a:rPr>
              <a:t>verarbeiten</a:t>
            </a:r>
            <a:endParaRPr lang="en-US" sz="1600" dirty="0">
              <a:latin typeface="Helvetica Neue Normal" charset="0"/>
              <a:cs typeface="Helvetica Neue Normal" charset="0"/>
            </a:endParaRPr>
          </a:p>
        </p:txBody>
      </p:sp>
      <p:sp>
        <p:nvSpPr>
          <p:cNvPr id="17" name="TextBox 4">
            <a:extLst>
              <a:ext uri="{FF2B5EF4-FFF2-40B4-BE49-F238E27FC236}">
                <a16:creationId xmlns:a16="http://schemas.microsoft.com/office/drawing/2014/main" id="{FE7C3CFA-3C35-4ABB-96F6-8122102AA749}"/>
              </a:ext>
            </a:extLst>
          </p:cNvPr>
          <p:cNvSpPr txBox="1"/>
          <p:nvPr/>
        </p:nvSpPr>
        <p:spPr>
          <a:xfrm>
            <a:off x="7809317" y="589125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Zurückführen</a:t>
            </a:r>
            <a:r>
              <a:rPr lang="en-US" sz="1600" dirty="0">
                <a:latin typeface="Helvetica Neue Normal" charset="0"/>
                <a:cs typeface="Helvetica Neue Normal" charset="0"/>
              </a:rPr>
              <a:t> in main Thread</a:t>
            </a:r>
          </a:p>
        </p:txBody>
      </p:sp>
    </p:spTree>
    <p:extLst>
      <p:ext uri="{BB962C8B-B14F-4D97-AF65-F5344CB8AC3E}">
        <p14:creationId xmlns:p14="http://schemas.microsoft.com/office/powerpoint/2010/main" val="131850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3" presetClass="emph" presetSubtype="2" fill="hold" grpId="0" nodeType="withEffect">
                                  <p:stCondLst>
                                    <p:cond delay="0"/>
                                  </p:stCondLst>
                                  <p:childTnLst>
                                    <p:animClr clrSpc="rgb" dir="cw">
                                      <p:cBhvr override="childStyle">
                                        <p:cTn id="9" dur="250" fill="hold"/>
                                        <p:tgtEl>
                                          <p:spTgt spid="7"/>
                                        </p:tgtEl>
                                        <p:attrNameLst>
                                          <p:attrName>style.color</p:attrName>
                                        </p:attrNameLst>
                                      </p:cBhvr>
                                      <p:to>
                                        <a:srgbClr val="006A92"/>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7"/>
                                        </p:tgtEl>
                                        <p:attrNameLst>
                                          <p:attrName>style.color</p:attrName>
                                        </p:attrNameLst>
                                      </p:cBhvr>
                                      <p:to>
                                        <a:srgbClr val="1D1D1D"/>
                                      </p:to>
                                    </p:animClr>
                                  </p:childTnLst>
                                </p:cTn>
                              </p:par>
                              <p:par>
                                <p:cTn id="14" presetID="42" presetClass="path" presetSubtype="0" accel="50000" decel="50000" fill="hold" nodeType="withEffect">
                                  <p:stCondLst>
                                    <p:cond delay="500"/>
                                  </p:stCondLst>
                                  <p:childTnLst>
                                    <p:animMotion origin="layout" path="M 2.91667E-6 4.44444E-6 L 2.91667E-6 0.07638 " pathEditMode="relative" rAng="0" ptsTypes="AA">
                                      <p:cBhvr>
                                        <p:cTn id="15" dur="1500" fill="hold"/>
                                        <p:tgtEl>
                                          <p:spTgt spid="11"/>
                                        </p:tgtEl>
                                        <p:attrNameLst>
                                          <p:attrName>ppt_x</p:attrName>
                                          <p:attrName>ppt_y</p:attrName>
                                        </p:attrNameLst>
                                      </p:cBhvr>
                                      <p:rCtr x="0" y="3819"/>
                                    </p:animMotion>
                                  </p:childTnLst>
                                </p:cTn>
                              </p:par>
                              <p:par>
                                <p:cTn id="16" presetID="3" presetClass="emph" presetSubtype="2" fill="hold" grpId="0" nodeType="withEffect">
                                  <p:stCondLst>
                                    <p:cond delay="1500"/>
                                  </p:stCondLst>
                                  <p:childTnLst>
                                    <p:animClr clrSpc="rgb" dir="cw">
                                      <p:cBhvr override="childStyle">
                                        <p:cTn id="17" dur="250" fill="hold"/>
                                        <p:tgtEl>
                                          <p:spTgt spid="8"/>
                                        </p:tgtEl>
                                        <p:attrNameLst>
                                          <p:attrName>style.color</p:attrName>
                                        </p:attrNameLst>
                                      </p:cBhvr>
                                      <p:to>
                                        <a:srgbClr val="006A9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8"/>
                                        </p:tgtEl>
                                        <p:attrNameLst>
                                          <p:attrName>style.color</p:attrName>
                                        </p:attrNameLst>
                                      </p:cBhvr>
                                      <p:to>
                                        <a:srgbClr val="1D1D1D"/>
                                      </p:to>
                                    </p:animClr>
                                  </p:childTnLst>
                                </p:cTn>
                              </p:par>
                              <p:par>
                                <p:cTn id="22" presetID="42" presetClass="path" presetSubtype="0" accel="50000" decel="50000" fill="hold" nodeType="withEffect">
                                  <p:stCondLst>
                                    <p:cond delay="500"/>
                                  </p:stCondLst>
                                  <p:childTnLst>
                                    <p:animMotion origin="layout" path="M 2.91667E-6 0.07638 L 2.91667E-6 0.15 " pathEditMode="relative" rAng="0" ptsTypes="AA">
                                      <p:cBhvr>
                                        <p:cTn id="23" dur="1500" fill="hold"/>
                                        <p:tgtEl>
                                          <p:spTgt spid="11"/>
                                        </p:tgtEl>
                                        <p:attrNameLst>
                                          <p:attrName>ppt_x</p:attrName>
                                          <p:attrName>ppt_y</p:attrName>
                                        </p:attrNameLst>
                                      </p:cBhvr>
                                      <p:rCtr x="0" y="3472"/>
                                    </p:animMotion>
                                  </p:childTnLst>
                                </p:cTn>
                              </p:par>
                              <p:par>
                                <p:cTn id="24" presetID="3" presetClass="emph" presetSubtype="2" fill="hold" grpId="0" nodeType="withEffect">
                                  <p:stCondLst>
                                    <p:cond delay="1500"/>
                                  </p:stCondLst>
                                  <p:childTnLst>
                                    <p:animClr clrSpc="rgb" dir="cw">
                                      <p:cBhvr override="childStyle">
                                        <p:cTn id="25" dur="250" fill="hold"/>
                                        <p:tgtEl>
                                          <p:spTgt spid="9"/>
                                        </p:tgtEl>
                                        <p:attrNameLst>
                                          <p:attrName>style.color</p:attrName>
                                        </p:attrNameLst>
                                      </p:cBhvr>
                                      <p:to>
                                        <a:srgbClr val="006A9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9"/>
                                        </p:tgtEl>
                                        <p:attrNameLst>
                                          <p:attrName>style.color</p:attrName>
                                        </p:attrNameLst>
                                      </p:cBhvr>
                                      <p:to>
                                        <a:srgbClr val="1D1D1D"/>
                                      </p:to>
                                    </p:animClr>
                                  </p:childTnLst>
                                </p:cTn>
                              </p:par>
                              <p:par>
                                <p:cTn id="30" presetID="42" presetClass="path" presetSubtype="0" accel="50000" decel="50000" fill="hold" nodeType="withEffect">
                                  <p:stCondLst>
                                    <p:cond delay="500"/>
                                  </p:stCondLst>
                                  <p:childTnLst>
                                    <p:animMotion origin="layout" path="M 2.91667E-6 0.15 L 2.91667E-6 0.225 " pathEditMode="relative" rAng="0" ptsTypes="AA">
                                      <p:cBhvr>
                                        <p:cTn id="31" dur="1500" fill="hold"/>
                                        <p:tgtEl>
                                          <p:spTgt spid="11"/>
                                        </p:tgtEl>
                                        <p:attrNameLst>
                                          <p:attrName>ppt_x</p:attrName>
                                          <p:attrName>ppt_y</p:attrName>
                                        </p:attrNameLst>
                                      </p:cBhvr>
                                      <p:rCtr x="0" y="3750"/>
                                    </p:animMotion>
                                  </p:childTnLst>
                                </p:cTn>
                              </p:par>
                              <p:par>
                                <p:cTn id="32" presetID="3" presetClass="emph" presetSubtype="2" fill="hold" grpId="0" nodeType="withEffect">
                                  <p:stCondLst>
                                    <p:cond delay="1500"/>
                                  </p:stCondLst>
                                  <p:childTnLst>
                                    <p:animClr clrSpc="rgb" dir="cw">
                                      <p:cBhvr override="childStyle">
                                        <p:cTn id="33" dur="250" fill="hold"/>
                                        <p:tgtEl>
                                          <p:spTgt spid="10"/>
                                        </p:tgtEl>
                                        <p:attrNameLst>
                                          <p:attrName>style.color</p:attrName>
                                        </p:attrNameLst>
                                      </p:cBhvr>
                                      <p:to>
                                        <a:srgbClr val="006A92"/>
                                      </p:to>
                                    </p:animClr>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1" nodeType="clickEffect">
                                  <p:stCondLst>
                                    <p:cond delay="500"/>
                                  </p:stCondLst>
                                  <p:childTnLst>
                                    <p:animClr clrSpc="rgb" dir="cw">
                                      <p:cBhvr override="childStyle">
                                        <p:cTn id="37" dur="250" fill="hold"/>
                                        <p:tgtEl>
                                          <p:spTgt spid="10"/>
                                        </p:tgtEl>
                                        <p:attrNameLst>
                                          <p:attrName>style.color</p:attrName>
                                        </p:attrNameLst>
                                      </p:cBhvr>
                                      <p:to>
                                        <a:srgbClr val="1D1D1D"/>
                                      </p:to>
                                    </p:animClr>
                                  </p:childTnLst>
                                </p:cTn>
                              </p:par>
                              <p:par>
                                <p:cTn id="38" presetID="42" presetClass="path" presetSubtype="0" accel="50000" decel="50000" fill="hold" nodeType="withEffect">
                                  <p:stCondLst>
                                    <p:cond delay="500"/>
                                  </p:stCondLst>
                                  <p:childTnLst>
                                    <p:animMotion origin="layout" path="M 2.5E-6 0.225 L 0.00026 0.29861 " pathEditMode="relative" rAng="0" ptsTypes="AA">
                                      <p:cBhvr>
                                        <p:cTn id="39" dur="1500" fill="hold"/>
                                        <p:tgtEl>
                                          <p:spTgt spid="11"/>
                                        </p:tgtEl>
                                        <p:attrNameLst>
                                          <p:attrName>ppt_x</p:attrName>
                                          <p:attrName>ppt_y</p:attrName>
                                        </p:attrNameLst>
                                      </p:cBhvr>
                                      <p:rCtr x="0" y="3681"/>
                                    </p:animMotion>
                                  </p:childTnLst>
                                </p:cTn>
                              </p:par>
                              <p:par>
                                <p:cTn id="40" presetID="3" presetClass="emph" presetSubtype="2" fill="hold" grpId="0" nodeType="withEffect">
                                  <p:stCondLst>
                                    <p:cond delay="1500"/>
                                  </p:stCondLst>
                                  <p:childTnLst>
                                    <p:animClr clrSpc="rgb" dir="cw">
                                      <p:cBhvr override="childStyle">
                                        <p:cTn id="41" dur="250" fill="hold"/>
                                        <p:tgtEl>
                                          <p:spTgt spid="15"/>
                                        </p:tgtEl>
                                        <p:attrNameLst>
                                          <p:attrName>style.color</p:attrName>
                                        </p:attrNameLst>
                                      </p:cBhvr>
                                      <p:to>
                                        <a:srgbClr val="006A92"/>
                                      </p:to>
                                    </p:animClr>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grpId="1" nodeType="clickEffect">
                                  <p:stCondLst>
                                    <p:cond delay="500"/>
                                  </p:stCondLst>
                                  <p:childTnLst>
                                    <p:animClr clrSpc="rgb" dir="cw">
                                      <p:cBhvr override="childStyle">
                                        <p:cTn id="45" dur="250" fill="hold"/>
                                        <p:tgtEl>
                                          <p:spTgt spid="15"/>
                                        </p:tgtEl>
                                        <p:attrNameLst>
                                          <p:attrName>style.color</p:attrName>
                                        </p:attrNameLst>
                                      </p:cBhvr>
                                      <p:to>
                                        <a:srgbClr val="1D1D1D"/>
                                      </p:to>
                                    </p:animClr>
                                  </p:childTnLst>
                                </p:cTn>
                              </p:par>
                              <p:par>
                                <p:cTn id="46" presetID="42" presetClass="path" presetSubtype="0" accel="50000" decel="50000" fill="hold" nodeType="withEffect">
                                  <p:stCondLst>
                                    <p:cond delay="500"/>
                                  </p:stCondLst>
                                  <p:childTnLst>
                                    <p:animMotion origin="layout" path="M 0.00026 0.29862 L 2.91667E-6 0.375 " pathEditMode="relative" rAng="0" ptsTypes="AA">
                                      <p:cBhvr>
                                        <p:cTn id="47" dur="1500" fill="hold"/>
                                        <p:tgtEl>
                                          <p:spTgt spid="11"/>
                                        </p:tgtEl>
                                        <p:attrNameLst>
                                          <p:attrName>ppt_x</p:attrName>
                                          <p:attrName>ppt_y</p:attrName>
                                        </p:attrNameLst>
                                      </p:cBhvr>
                                      <p:rCtr x="-13" y="3750"/>
                                    </p:animMotion>
                                  </p:childTnLst>
                                </p:cTn>
                              </p:par>
                              <p:par>
                                <p:cTn id="48" presetID="3" presetClass="emph" presetSubtype="2" fill="hold" grpId="0" nodeType="withEffect">
                                  <p:stCondLst>
                                    <p:cond delay="1500"/>
                                  </p:stCondLst>
                                  <p:childTnLst>
                                    <p:animClr clrSpc="rgb" dir="cw">
                                      <p:cBhvr override="childStyle">
                                        <p:cTn id="49" dur="250" fill="hold"/>
                                        <p:tgtEl>
                                          <p:spTgt spid="17"/>
                                        </p:tgtEl>
                                        <p:attrNameLst>
                                          <p:attrName>style.color</p:attrName>
                                        </p:attrNameLst>
                                      </p:cBhvr>
                                      <p:to>
                                        <a:srgbClr val="006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5" grpId="0"/>
      <p:bldP spid="15" grpId="1"/>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FAEC97B-F56A-45B9-A342-5F7255EF3DFB}"/>
              </a:ext>
            </a:extLst>
          </p:cNvPr>
          <p:cNvPicPr>
            <a:picLocks noChangeAspect="1"/>
          </p:cNvPicPr>
          <p:nvPr/>
        </p:nvPicPr>
        <p:blipFill>
          <a:blip r:embed="rId2"/>
          <a:stretch>
            <a:fillRect/>
          </a:stretch>
        </p:blipFill>
        <p:spPr>
          <a:xfrm>
            <a:off x="1075112" y="0"/>
            <a:ext cx="10041775" cy="6856650"/>
          </a:xfrm>
          <a:prstGeom prst="rect">
            <a:avLst/>
          </a:prstGeom>
        </p:spPr>
      </p:pic>
    </p:spTree>
    <p:extLst>
      <p:ext uri="{BB962C8B-B14F-4D97-AF65-F5344CB8AC3E}">
        <p14:creationId xmlns:p14="http://schemas.microsoft.com/office/powerpoint/2010/main" val="374390618"/>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104883D-3A56-445F-BF2E-8BD53F0D07E6}"/>
              </a:ext>
            </a:extLst>
          </p:cNvPr>
          <p:cNvPicPr>
            <a:picLocks noChangeAspect="1"/>
          </p:cNvPicPr>
          <p:nvPr/>
        </p:nvPicPr>
        <p:blipFill>
          <a:blip r:embed="rId2"/>
          <a:stretch>
            <a:fillRect/>
          </a:stretch>
        </p:blipFill>
        <p:spPr>
          <a:xfrm>
            <a:off x="706579" y="-1"/>
            <a:ext cx="10778842" cy="6882939"/>
          </a:xfrm>
          <a:prstGeom prst="rect">
            <a:avLst/>
          </a:prstGeom>
        </p:spPr>
      </p:pic>
    </p:spTree>
    <p:extLst>
      <p:ext uri="{BB962C8B-B14F-4D97-AF65-F5344CB8AC3E}">
        <p14:creationId xmlns:p14="http://schemas.microsoft.com/office/powerpoint/2010/main" val="3602369077"/>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39ADC643-7498-4E0C-8A35-DBB91F642000}"/>
              </a:ext>
            </a:extLst>
          </p:cNvPr>
          <p:cNvPicPr>
            <a:picLocks noChangeAspect="1"/>
          </p:cNvPicPr>
          <p:nvPr/>
        </p:nvPicPr>
        <p:blipFill>
          <a:blip r:embed="rId2"/>
          <a:stretch>
            <a:fillRect/>
          </a:stretch>
        </p:blipFill>
        <p:spPr>
          <a:xfrm>
            <a:off x="1368401" y="0"/>
            <a:ext cx="3517239" cy="6854899"/>
          </a:xfrm>
          <a:prstGeom prst="rect">
            <a:avLst/>
          </a:prstGeom>
        </p:spPr>
      </p:pic>
      <p:sp>
        <p:nvSpPr>
          <p:cNvPr id="17" name="TextBox 3">
            <a:extLst>
              <a:ext uri="{FF2B5EF4-FFF2-40B4-BE49-F238E27FC236}">
                <a16:creationId xmlns:a16="http://schemas.microsoft.com/office/drawing/2014/main" id="{464BBBE7-E3DA-4CD8-B293-EEE57AD577A5}"/>
              </a:ext>
            </a:extLst>
          </p:cNvPr>
          <p:cNvSpPr txBox="1"/>
          <p:nvPr/>
        </p:nvSpPr>
        <p:spPr>
          <a:xfrm>
            <a:off x="7111048" y="1830498"/>
            <a:ext cx="4076700" cy="1041375"/>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Ergebnisse</a:t>
            </a:r>
            <a:r>
              <a:rPr lang="en-US" sz="3200" dirty="0">
                <a:latin typeface="Helvetica Neue Moyen" charset="0"/>
                <a:cs typeface="Helvetica Neue Moyen" charset="0"/>
              </a:rPr>
              <a:t> </a:t>
            </a:r>
            <a:r>
              <a:rPr lang="en-US" sz="3200" dirty="0" err="1">
                <a:latin typeface="Helvetica Neue Moyen" charset="0"/>
                <a:cs typeface="Helvetica Neue Moyen" charset="0"/>
              </a:rPr>
              <a:t>zurückgeben</a:t>
            </a:r>
            <a:endParaRPr lang="fr-FR" sz="3200" dirty="0">
              <a:latin typeface="Helvetica Neue Moyen" charset="0"/>
              <a:cs typeface="Helvetica Neue Moyen" charset="0"/>
            </a:endParaRPr>
          </a:p>
        </p:txBody>
      </p:sp>
      <p:sp>
        <p:nvSpPr>
          <p:cNvPr id="18" name="TextBox 5">
            <a:extLst>
              <a:ext uri="{FF2B5EF4-FFF2-40B4-BE49-F238E27FC236}">
                <a16:creationId xmlns:a16="http://schemas.microsoft.com/office/drawing/2014/main" id="{153267BA-F857-4745-BB73-B11ED1867FC7}"/>
              </a:ext>
            </a:extLst>
          </p:cNvPr>
          <p:cNvSpPr txBox="1"/>
          <p:nvPr/>
        </p:nvSpPr>
        <p:spPr>
          <a:xfrm>
            <a:off x="7111048" y="139769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#Notify</a:t>
            </a:r>
          </a:p>
        </p:txBody>
      </p:sp>
      <p:sp>
        <p:nvSpPr>
          <p:cNvPr id="19" name="TextBox 4">
            <a:extLst>
              <a:ext uri="{FF2B5EF4-FFF2-40B4-BE49-F238E27FC236}">
                <a16:creationId xmlns:a16="http://schemas.microsoft.com/office/drawing/2014/main" id="{8C09C4A8-72E0-44A2-A0B4-18E0B93A4392}"/>
              </a:ext>
            </a:extLst>
          </p:cNvPr>
          <p:cNvSpPr txBox="1"/>
          <p:nvPr/>
        </p:nvSpPr>
        <p:spPr>
          <a:xfrm>
            <a:off x="7111048" y="3284841"/>
            <a:ext cx="4076700"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Je </a:t>
            </a:r>
            <a:r>
              <a:rPr lang="en-US" dirty="0" err="1">
                <a:latin typeface="Helvetica Neue Normal" charset="0"/>
                <a:cs typeface="Helvetica Neue Normal" charset="0"/>
              </a:rPr>
              <a:t>nachdem</a:t>
            </a:r>
            <a:r>
              <a:rPr lang="en-US" dirty="0">
                <a:latin typeface="Helvetica Neue Normal" charset="0"/>
                <a:cs typeface="Helvetica Neue Normal" charset="0"/>
              </a:rPr>
              <a:t> was das </a:t>
            </a:r>
            <a:r>
              <a:rPr lang="en-US" dirty="0" err="1">
                <a:latin typeface="Helvetica Neue Normal" charset="0"/>
                <a:cs typeface="Helvetica Neue Normal" charset="0"/>
              </a:rPr>
              <a:t>Ergebniss</a:t>
            </a:r>
            <a:r>
              <a:rPr lang="en-US" dirty="0">
                <a:latin typeface="Helvetica Neue Normal" charset="0"/>
                <a:cs typeface="Helvetica Neue Normal" charset="0"/>
              </a:rPr>
              <a:t> der Request </a:t>
            </a:r>
            <a:r>
              <a:rPr lang="en-US" dirty="0" err="1">
                <a:latin typeface="Helvetica Neue Normal" charset="0"/>
                <a:cs typeface="Helvetica Neue Normal" charset="0"/>
              </a:rPr>
              <a:t>ist</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a:t>
            </a:r>
            <a:r>
              <a:rPr lang="en-US" dirty="0" err="1">
                <a:latin typeface="Helvetica Neue Normal" charset="0"/>
                <a:cs typeface="Helvetica Neue Normal" charset="0"/>
              </a:rPr>
              <a:t>eine</a:t>
            </a:r>
            <a:r>
              <a:rPr lang="en-US" dirty="0">
                <a:latin typeface="Helvetica Neue Normal" charset="0"/>
                <a:cs typeface="Helvetica Neue Normal" charset="0"/>
              </a:rPr>
              <a:t> der </a:t>
            </a:r>
            <a:r>
              <a:rPr lang="en-US" dirty="0" err="1">
                <a:latin typeface="Helvetica Neue Normal" charset="0"/>
                <a:cs typeface="Helvetica Neue Normal" charset="0"/>
              </a:rPr>
              <a:t>vier</a:t>
            </a:r>
            <a:r>
              <a:rPr lang="en-US" dirty="0">
                <a:latin typeface="Helvetica Neue Normal" charset="0"/>
                <a:cs typeface="Helvetica Neue Normal" charset="0"/>
              </a:rPr>
              <a:t> </a:t>
            </a:r>
            <a:r>
              <a:rPr lang="en-US" dirty="0" err="1">
                <a:latin typeface="Helvetica Neue Normal" charset="0"/>
                <a:cs typeface="Helvetica Neue Normal" charset="0"/>
              </a:rPr>
              <a:t>Methoden</a:t>
            </a:r>
            <a:r>
              <a:rPr lang="en-US" dirty="0">
                <a:latin typeface="Helvetica Neue Normal" charset="0"/>
                <a:cs typeface="Helvetica Neue Normal" charset="0"/>
              </a:rPr>
              <a:t> des </a:t>
            </a:r>
            <a:r>
              <a:rPr lang="en-US" dirty="0" err="1">
                <a:latin typeface="Helvetica Neue Normal" charset="0"/>
                <a:cs typeface="Helvetica Neue Normal" charset="0"/>
              </a:rPr>
              <a:t>NetworkListeners</a:t>
            </a:r>
            <a:r>
              <a:rPr lang="en-US" dirty="0">
                <a:latin typeface="Helvetica Neue Normal" charset="0"/>
                <a:cs typeface="Helvetica Neue Normal" charset="0"/>
              </a:rPr>
              <a:t> </a:t>
            </a:r>
            <a:r>
              <a:rPr lang="en-US" dirty="0" err="1">
                <a:latin typeface="Helvetica Neue Normal" charset="0"/>
                <a:cs typeface="Helvetica Neue Normal" charset="0"/>
              </a:rPr>
              <a:t>aufgerufen</a:t>
            </a:r>
            <a:endParaRPr lang="en-US" dirty="0">
              <a:latin typeface="Helvetica Neue Normal" charset="0"/>
              <a:cs typeface="Helvetica Neue Normal" charset="0"/>
            </a:endParaRPr>
          </a:p>
        </p:txBody>
      </p:sp>
    </p:spTree>
    <p:extLst>
      <p:ext uri="{BB962C8B-B14F-4D97-AF65-F5344CB8AC3E}">
        <p14:creationId xmlns:p14="http://schemas.microsoft.com/office/powerpoint/2010/main" val="3640246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2019300" y="1708407"/>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Ablauf</a:t>
            </a:r>
            <a:r>
              <a:rPr lang="en-US" sz="3200" dirty="0">
                <a:latin typeface="Helvetica Neue Moyen" charset="0"/>
                <a:cs typeface="Helvetica Neue Moyen" charset="0"/>
              </a:rPr>
              <a:t> </a:t>
            </a:r>
            <a:r>
              <a:rPr lang="en-US" sz="3200" dirty="0" err="1">
                <a:latin typeface="Helvetica Neue Moyen" charset="0"/>
                <a:cs typeface="Helvetica Neue Moyen" charset="0"/>
              </a:rPr>
              <a:t>einer</a:t>
            </a:r>
            <a:r>
              <a:rPr lang="en-US" sz="3200" dirty="0">
                <a:latin typeface="Helvetica Neue Moyen" charset="0"/>
                <a:cs typeface="Helvetica Neue Moyen" charset="0"/>
              </a:rPr>
              <a:t> Request</a:t>
            </a:r>
            <a:endParaRPr lang="fr-FR" sz="3200" dirty="0">
              <a:latin typeface="Helvetica Neue Moyen" charset="0"/>
              <a:cs typeface="Helvetica Neue Moyen" charset="0"/>
            </a:endParaRPr>
          </a:p>
        </p:txBody>
      </p:sp>
      <p:sp>
        <p:nvSpPr>
          <p:cNvPr id="6" name="TextBox 5">
            <a:extLst>
              <a:ext uri="{FF2B5EF4-FFF2-40B4-BE49-F238E27FC236}">
                <a16:creationId xmlns:a16="http://schemas.microsoft.com/office/drawing/2014/main" id="{28DA9C59-46FF-4992-8078-F8DD8674AAC7}"/>
              </a:ext>
            </a:extLst>
          </p:cNvPr>
          <p:cNvSpPr txBox="1"/>
          <p:nvPr/>
        </p:nvSpPr>
        <p:spPr>
          <a:xfrm>
            <a:off x="2019300" y="1319165"/>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a:t>
            </a:r>
            <a:r>
              <a:rPr lang="en-US" sz="1200" spc="100" dirty="0" err="1">
                <a:solidFill>
                  <a:schemeClr val="accent1"/>
                </a:solidFill>
                <a:latin typeface="Helvetica Neue Moyen" charset="0"/>
                <a:cs typeface="Helvetica Neue Normal" charset="0"/>
              </a:rPr>
              <a:t>Schnittstelle</a:t>
            </a:r>
            <a:endParaRPr lang="en-US" sz="1200" spc="100" dirty="0">
              <a:solidFill>
                <a:schemeClr val="accent1"/>
              </a:solidFill>
              <a:latin typeface="Helvetica Neue Moyen" charset="0"/>
              <a:cs typeface="Helvetica Neue Normal" charset="0"/>
            </a:endParaRPr>
          </a:p>
        </p:txBody>
      </p:sp>
      <p:pic>
        <p:nvPicPr>
          <p:cNvPr id="17" name="Bildplatzhalter 16">
            <a:extLst>
              <a:ext uri="{FF2B5EF4-FFF2-40B4-BE49-F238E27FC236}">
                <a16:creationId xmlns:a16="http://schemas.microsoft.com/office/drawing/2014/main" id="{CC46F6FD-CDA3-4531-AB81-1360B55FF636}"/>
              </a:ext>
            </a:extLst>
          </p:cNvPr>
          <p:cNvPicPr>
            <a:picLocks noGrp="1" noChangeAspect="1"/>
          </p:cNvPicPr>
          <p:nvPr>
            <p:ph type="pic" sz="quarter" idx="10"/>
          </p:nvPr>
        </p:nvPicPr>
        <p:blipFill>
          <a:blip r:embed="rId2"/>
          <a:srcRect t="9857" b="9857"/>
          <a:stretch>
            <a:fillRect/>
          </a:stretch>
        </p:blipFill>
        <p:spPr/>
      </p:pic>
      <p:sp>
        <p:nvSpPr>
          <p:cNvPr id="8" name="TextBox 4">
            <a:extLst>
              <a:ext uri="{FF2B5EF4-FFF2-40B4-BE49-F238E27FC236}">
                <a16:creationId xmlns:a16="http://schemas.microsoft.com/office/drawing/2014/main" id="{7EA3466C-FA9B-4B77-9A03-BF3636A58E3E}"/>
              </a:ext>
            </a:extLst>
          </p:cNvPr>
          <p:cNvSpPr txBox="1"/>
          <p:nvPr/>
        </p:nvSpPr>
        <p:spPr>
          <a:xfrm>
            <a:off x="2721969" y="2996411"/>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Instanz</a:t>
            </a:r>
            <a:r>
              <a:rPr lang="en-US" sz="1600" dirty="0">
                <a:latin typeface="Helvetica Neue Normal" charset="0"/>
                <a:cs typeface="Helvetica Neue Normal" charset="0"/>
              </a:rPr>
              <a:t> </a:t>
            </a:r>
            <a:r>
              <a:rPr lang="en-US" sz="1600" dirty="0" err="1">
                <a:latin typeface="Helvetica Neue Normal" charset="0"/>
                <a:cs typeface="Helvetica Neue Normal" charset="0"/>
              </a:rPr>
              <a:t>mit</a:t>
            </a:r>
            <a:r>
              <a:rPr lang="en-US" sz="1600" dirty="0">
                <a:latin typeface="Helvetica Neue Normal" charset="0"/>
                <a:cs typeface="Helvetica Neue Normal" charset="0"/>
              </a:rPr>
              <a:t> </a:t>
            </a:r>
            <a:r>
              <a:rPr lang="en-US" sz="1600" dirty="0" err="1">
                <a:latin typeface="Helvetica Neue Normal" charset="0"/>
                <a:cs typeface="Helvetica Neue Normal" charset="0"/>
              </a:rPr>
              <a:t>NetworkListener</a:t>
            </a:r>
            <a:r>
              <a:rPr lang="en-US" sz="1600" dirty="0">
                <a:latin typeface="Helvetica Neue Normal" charset="0"/>
                <a:cs typeface="Helvetica Neue Normal" charset="0"/>
              </a:rPr>
              <a:t> </a:t>
            </a:r>
            <a:r>
              <a:rPr lang="en-US" sz="1600" dirty="0" err="1">
                <a:latin typeface="Helvetica Neue Normal" charset="0"/>
                <a:cs typeface="Helvetica Neue Normal" charset="0"/>
              </a:rPr>
              <a:t>erstellen</a:t>
            </a:r>
            <a:endParaRPr lang="en-US" sz="1600" dirty="0">
              <a:latin typeface="Helvetica Neue Normal" charset="0"/>
              <a:cs typeface="Helvetica Neue Normal" charset="0"/>
            </a:endParaRPr>
          </a:p>
        </p:txBody>
      </p:sp>
      <p:pic>
        <p:nvPicPr>
          <p:cNvPr id="9" name="Graphic 27">
            <a:extLst>
              <a:ext uri="{FF2B5EF4-FFF2-40B4-BE49-F238E27FC236}">
                <a16:creationId xmlns:a16="http://schemas.microsoft.com/office/drawing/2014/main" id="{F4BB2B70-09C1-4041-B0D3-516F7C091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9300" y="3061262"/>
            <a:ext cx="395838" cy="300458"/>
          </a:xfrm>
          <a:prstGeom prst="rect">
            <a:avLst/>
          </a:prstGeom>
        </p:spPr>
      </p:pic>
      <p:sp>
        <p:nvSpPr>
          <p:cNvPr id="11" name="TextBox 4">
            <a:extLst>
              <a:ext uri="{FF2B5EF4-FFF2-40B4-BE49-F238E27FC236}">
                <a16:creationId xmlns:a16="http://schemas.microsoft.com/office/drawing/2014/main" id="{29687764-47F1-471D-A83B-FAFE540A466F}"/>
              </a:ext>
            </a:extLst>
          </p:cNvPr>
          <p:cNvSpPr txBox="1"/>
          <p:nvPr/>
        </p:nvSpPr>
        <p:spPr>
          <a:xfrm>
            <a:off x="2721969" y="366794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Instanz</a:t>
            </a:r>
            <a:r>
              <a:rPr lang="en-US" sz="1600" dirty="0">
                <a:latin typeface="Helvetica Neue Normal" charset="0"/>
                <a:cs typeface="Helvetica Neue Normal" charset="0"/>
              </a:rPr>
              <a:t> von Request </a:t>
            </a:r>
            <a:r>
              <a:rPr lang="en-US" sz="1600" dirty="0" err="1">
                <a:latin typeface="Helvetica Neue Normal" charset="0"/>
                <a:cs typeface="Helvetica Neue Normal" charset="0"/>
              </a:rPr>
              <a:t>erstellen</a:t>
            </a:r>
            <a:endParaRPr lang="en-US" sz="1600" dirty="0">
              <a:latin typeface="Helvetica Neue Normal" charset="0"/>
              <a:cs typeface="Helvetica Neue Normal" charset="0"/>
            </a:endParaRPr>
          </a:p>
        </p:txBody>
      </p:sp>
      <p:sp>
        <p:nvSpPr>
          <p:cNvPr id="14" name="TextBox 4">
            <a:extLst>
              <a:ext uri="{FF2B5EF4-FFF2-40B4-BE49-F238E27FC236}">
                <a16:creationId xmlns:a16="http://schemas.microsoft.com/office/drawing/2014/main" id="{3F79C9B2-3131-4504-802B-91DBE87F75F8}"/>
              </a:ext>
            </a:extLst>
          </p:cNvPr>
          <p:cNvSpPr txBox="1"/>
          <p:nvPr/>
        </p:nvSpPr>
        <p:spPr>
          <a:xfrm>
            <a:off x="2741926" y="4337551"/>
            <a:ext cx="4076700" cy="6930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In Request </a:t>
            </a:r>
            <a:r>
              <a:rPr lang="en-US" sz="1600" dirty="0" err="1">
                <a:latin typeface="Helvetica Neue Normal" charset="0"/>
                <a:cs typeface="Helvetica Neue Normal" charset="0"/>
              </a:rPr>
              <a:t>Instanz</a:t>
            </a:r>
            <a:r>
              <a:rPr lang="en-US" sz="1600" dirty="0">
                <a:latin typeface="Helvetica Neue Normal" charset="0"/>
                <a:cs typeface="Helvetica Neue Normal" charset="0"/>
              </a:rPr>
              <a:t> </a:t>
            </a:r>
            <a:r>
              <a:rPr lang="en-US" sz="1600" dirty="0" err="1">
                <a:latin typeface="Helvetica Neue Normal" charset="0"/>
                <a:cs typeface="Helvetica Neue Normal" charset="0"/>
              </a:rPr>
              <a:t>einen</a:t>
            </a:r>
            <a:r>
              <a:rPr lang="en-US" sz="1600" dirty="0">
                <a:latin typeface="Helvetica Neue Normal" charset="0"/>
                <a:cs typeface="Helvetica Neue Normal" charset="0"/>
              </a:rPr>
              <a:t> Request </a:t>
            </a:r>
            <a:r>
              <a:rPr lang="en-US" sz="1600" dirty="0" err="1">
                <a:latin typeface="Helvetica Neue Normal" charset="0"/>
                <a:cs typeface="Helvetica Neue Normal" charset="0"/>
              </a:rPr>
              <a:t>Typen</a:t>
            </a:r>
            <a:r>
              <a:rPr lang="en-US" sz="1600" dirty="0">
                <a:latin typeface="Helvetica Neue Normal" charset="0"/>
                <a:cs typeface="Helvetica Neue Normal" charset="0"/>
              </a:rPr>
              <a:t> </a:t>
            </a:r>
            <a:r>
              <a:rPr lang="en-US" sz="1600" dirty="0" err="1">
                <a:latin typeface="Helvetica Neue Normal" charset="0"/>
                <a:cs typeface="Helvetica Neue Normal" charset="0"/>
              </a:rPr>
              <a:t>setzen</a:t>
            </a:r>
            <a:endParaRPr lang="en-US" sz="1600" dirty="0">
              <a:latin typeface="Helvetica Neue Normal" charset="0"/>
              <a:cs typeface="Helvetica Neue Normal" charset="0"/>
            </a:endParaRPr>
          </a:p>
        </p:txBody>
      </p:sp>
      <p:sp>
        <p:nvSpPr>
          <p:cNvPr id="21" name="TextBox 4">
            <a:extLst>
              <a:ext uri="{FF2B5EF4-FFF2-40B4-BE49-F238E27FC236}">
                <a16:creationId xmlns:a16="http://schemas.microsoft.com/office/drawing/2014/main" id="{E83DA03A-848C-44D3-9B85-48D29AD68B98}"/>
              </a:ext>
            </a:extLst>
          </p:cNvPr>
          <p:cNvSpPr txBox="1"/>
          <p:nvPr/>
        </p:nvSpPr>
        <p:spPr>
          <a:xfrm>
            <a:off x="2741926" y="5330239"/>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err="1">
                <a:latin typeface="Helvetica Neue Normal" charset="0"/>
                <a:cs typeface="Helvetica Neue Normal" charset="0"/>
              </a:rPr>
              <a:t>Instanzen</a:t>
            </a:r>
            <a:r>
              <a:rPr lang="en-US" sz="1600" dirty="0">
                <a:latin typeface="Helvetica Neue Normal" charset="0"/>
                <a:cs typeface="Helvetica Neue Normal" charset="0"/>
              </a:rPr>
              <a:t> an </a:t>
            </a:r>
            <a:r>
              <a:rPr lang="en-US" sz="1600" dirty="0" err="1">
                <a:latin typeface="Helvetica Neue Normal" charset="0"/>
                <a:cs typeface="Helvetica Neue Normal" charset="0"/>
              </a:rPr>
              <a:t>Netzwerk</a:t>
            </a:r>
            <a:r>
              <a:rPr lang="en-US" sz="1600" dirty="0">
                <a:latin typeface="Helvetica Neue Normal" charset="0"/>
                <a:cs typeface="Helvetica Neue Normal" charset="0"/>
              </a:rPr>
              <a:t> </a:t>
            </a:r>
            <a:r>
              <a:rPr lang="en-US" sz="1600" dirty="0" err="1">
                <a:latin typeface="Helvetica Neue Normal" charset="0"/>
                <a:cs typeface="Helvetica Neue Normal" charset="0"/>
              </a:rPr>
              <a:t>übergeben</a:t>
            </a:r>
            <a:endParaRPr lang="en-US" sz="1600" dirty="0">
              <a:latin typeface="Helvetica Neue Normal" charset="0"/>
              <a:cs typeface="Helvetica Neue Normal" charset="0"/>
            </a:endParaRPr>
          </a:p>
        </p:txBody>
      </p:sp>
      <p:sp>
        <p:nvSpPr>
          <p:cNvPr id="24" name="TextBox 4">
            <a:extLst>
              <a:ext uri="{FF2B5EF4-FFF2-40B4-BE49-F238E27FC236}">
                <a16:creationId xmlns:a16="http://schemas.microsoft.com/office/drawing/2014/main" id="{2BA3E992-FC89-416B-B0C8-B53DE483886A}"/>
              </a:ext>
            </a:extLst>
          </p:cNvPr>
          <p:cNvSpPr txBox="1"/>
          <p:nvPr/>
        </p:nvSpPr>
        <p:spPr>
          <a:xfrm>
            <a:off x="2721969" y="5953595"/>
            <a:ext cx="4076700" cy="32367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600" dirty="0">
                <a:latin typeface="Helvetica Neue Normal" charset="0"/>
                <a:cs typeface="Helvetica Neue Normal" charset="0"/>
              </a:rPr>
              <a:t>In </a:t>
            </a:r>
            <a:r>
              <a:rPr lang="en-US" sz="1600" dirty="0" err="1">
                <a:latin typeface="Helvetica Neue Normal" charset="0"/>
                <a:cs typeface="Helvetica Neue Normal" charset="0"/>
              </a:rPr>
              <a:t>NetworkListener</a:t>
            </a:r>
            <a:r>
              <a:rPr lang="en-US" sz="1600" dirty="0">
                <a:latin typeface="Helvetica Neue Normal" charset="0"/>
                <a:cs typeface="Helvetica Neue Normal" charset="0"/>
              </a:rPr>
              <a:t> </a:t>
            </a:r>
            <a:r>
              <a:rPr lang="en-US" sz="1600" dirty="0" err="1">
                <a:latin typeface="Helvetica Neue Normal" charset="0"/>
                <a:cs typeface="Helvetica Neue Normal" charset="0"/>
              </a:rPr>
              <a:t>Methoden</a:t>
            </a:r>
            <a:r>
              <a:rPr lang="en-US" sz="1600" dirty="0">
                <a:latin typeface="Helvetica Neue Normal" charset="0"/>
                <a:cs typeface="Helvetica Neue Normal" charset="0"/>
              </a:rPr>
              <a:t> </a:t>
            </a:r>
            <a:r>
              <a:rPr lang="en-US" sz="1600" dirty="0" err="1">
                <a:latin typeface="Helvetica Neue Normal" charset="0"/>
                <a:cs typeface="Helvetica Neue Normal" charset="0"/>
              </a:rPr>
              <a:t>reagieren</a:t>
            </a:r>
            <a:endParaRPr lang="en-US" sz="1600" dirty="0">
              <a:latin typeface="Helvetica Neue Normal" charset="0"/>
              <a:cs typeface="Helvetica Neue Normal" charset="0"/>
            </a:endParaRPr>
          </a:p>
        </p:txBody>
      </p:sp>
      <p:sp>
        <p:nvSpPr>
          <p:cNvPr id="12" name="TextBox 3">
            <a:extLst>
              <a:ext uri="{FF2B5EF4-FFF2-40B4-BE49-F238E27FC236}">
                <a16:creationId xmlns:a16="http://schemas.microsoft.com/office/drawing/2014/main" id="{33762C1F-1CC5-473B-8015-CECEF6137C16}"/>
              </a:ext>
            </a:extLst>
          </p:cNvPr>
          <p:cNvSpPr txBox="1"/>
          <p:nvPr/>
        </p:nvSpPr>
        <p:spPr>
          <a:xfrm>
            <a:off x="2019300" y="2161890"/>
            <a:ext cx="4076700" cy="499689"/>
          </a:xfrm>
          <a:prstGeom prst="rect">
            <a:avLst/>
          </a:prstGeom>
          <a:noFill/>
        </p:spPr>
        <p:txBody>
          <a:bodyPr wrap="square" lIns="0" tIns="0" rIns="0" bIns="0" rtlCol="0" anchor="t">
            <a:spAutoFit/>
          </a:bodyPr>
          <a:lstStyle/>
          <a:p>
            <a:pPr>
              <a:lnSpc>
                <a:spcPct val="110000"/>
              </a:lnSpc>
            </a:pPr>
            <a:r>
              <a:rPr lang="en-US" sz="3200" dirty="0" err="1">
                <a:latin typeface="Helvetica Neue Moyen" charset="0"/>
                <a:cs typeface="Helvetica Neue Moyen" charset="0"/>
              </a:rPr>
              <a:t>für</a:t>
            </a:r>
            <a:r>
              <a:rPr lang="en-US" sz="3200" dirty="0">
                <a:latin typeface="Helvetica Neue Moyen" charset="0"/>
                <a:cs typeface="Helvetica Neue Moyen" charset="0"/>
              </a:rPr>
              <a:t> die GUI</a:t>
            </a:r>
            <a:endParaRPr lang="fr-FR" sz="3200" dirty="0">
              <a:latin typeface="Helvetica Neue Moyen" charset="0"/>
              <a:cs typeface="Helvetica Neue Moyen" charset="0"/>
            </a:endParaRPr>
          </a:p>
        </p:txBody>
      </p:sp>
    </p:spTree>
    <p:extLst>
      <p:ext uri="{BB962C8B-B14F-4D97-AF65-F5344CB8AC3E}">
        <p14:creationId xmlns:p14="http://schemas.microsoft.com/office/powerpoint/2010/main" val="87418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3" presetClass="emph" presetSubtype="2" fill="hold" grpId="0" nodeType="withEffect">
                                  <p:stCondLst>
                                    <p:cond delay="0"/>
                                  </p:stCondLst>
                                  <p:childTnLst>
                                    <p:animClr clrSpc="rgb" dir="cw">
                                      <p:cBhvr override="childStyle">
                                        <p:cTn id="9" dur="250" fill="hold"/>
                                        <p:tgtEl>
                                          <p:spTgt spid="8"/>
                                        </p:tgtEl>
                                        <p:attrNameLst>
                                          <p:attrName>style.color</p:attrName>
                                        </p:attrNameLst>
                                      </p:cBhvr>
                                      <p:to>
                                        <a:schemeClr val="accent1"/>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500"/>
                                  </p:stCondLst>
                                  <p:childTnLst>
                                    <p:animClr clrSpc="rgb" dir="cw">
                                      <p:cBhvr override="childStyle">
                                        <p:cTn id="13" dur="250" fill="hold"/>
                                        <p:tgtEl>
                                          <p:spTgt spid="8"/>
                                        </p:tgtEl>
                                        <p:attrNameLst>
                                          <p:attrName>style.color</p:attrName>
                                        </p:attrNameLst>
                                      </p:cBhvr>
                                      <p:to>
                                        <a:srgbClr val="1D1D1D"/>
                                      </p:to>
                                    </p:animClr>
                                  </p:childTnLst>
                                </p:cTn>
                              </p:par>
                              <p:par>
                                <p:cTn id="14" presetID="42" presetClass="path" presetSubtype="0" accel="50000" decel="50000" fill="hold" nodeType="withEffect">
                                  <p:stCondLst>
                                    <p:cond delay="500"/>
                                  </p:stCondLst>
                                  <p:childTnLst>
                                    <p:animMotion origin="layout" path="M -8.33333E-7 2.96296E-6 L -8.33333E-7 0.10115 " pathEditMode="relative" rAng="0" ptsTypes="AA">
                                      <p:cBhvr>
                                        <p:cTn id="15" dur="1500" fill="hold"/>
                                        <p:tgtEl>
                                          <p:spTgt spid="9"/>
                                        </p:tgtEl>
                                        <p:attrNameLst>
                                          <p:attrName>ppt_x</p:attrName>
                                          <p:attrName>ppt_y</p:attrName>
                                        </p:attrNameLst>
                                      </p:cBhvr>
                                      <p:rCtr x="0" y="5046"/>
                                    </p:animMotion>
                                  </p:childTnLst>
                                </p:cTn>
                              </p:par>
                              <p:par>
                                <p:cTn id="16" presetID="3" presetClass="emph" presetSubtype="2" fill="hold" grpId="0" nodeType="withEffect">
                                  <p:stCondLst>
                                    <p:cond delay="1500"/>
                                  </p:stCondLst>
                                  <p:childTnLst>
                                    <p:animClr clrSpc="rgb" dir="cw">
                                      <p:cBhvr override="childStyle">
                                        <p:cTn id="17" dur="250" fill="hold"/>
                                        <p:tgtEl>
                                          <p:spTgt spid="11"/>
                                        </p:tgtEl>
                                        <p:attrNameLst>
                                          <p:attrName>style.color</p:attrName>
                                        </p:attrNameLst>
                                      </p:cBhvr>
                                      <p:to>
                                        <a:srgbClr val="006A9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grpId="1" nodeType="clickEffect">
                                  <p:stCondLst>
                                    <p:cond delay="500"/>
                                  </p:stCondLst>
                                  <p:childTnLst>
                                    <p:animClr clrSpc="rgb" dir="cw">
                                      <p:cBhvr override="childStyle">
                                        <p:cTn id="21" dur="250" fill="hold"/>
                                        <p:tgtEl>
                                          <p:spTgt spid="11"/>
                                        </p:tgtEl>
                                        <p:attrNameLst>
                                          <p:attrName>style.color</p:attrName>
                                        </p:attrNameLst>
                                      </p:cBhvr>
                                      <p:to>
                                        <a:srgbClr val="1D1D1D"/>
                                      </p:to>
                                    </p:animClr>
                                  </p:childTnLst>
                                </p:cTn>
                              </p:par>
                              <p:par>
                                <p:cTn id="22" presetID="42" presetClass="path" presetSubtype="0" accel="50000" decel="50000" fill="hold" nodeType="withEffect">
                                  <p:stCondLst>
                                    <p:cond delay="500"/>
                                  </p:stCondLst>
                                  <p:childTnLst>
                                    <p:animMotion origin="layout" path="M -8.33333E-7 0.10115 L -8.33333E-7 0.19282 " pathEditMode="relative" rAng="0" ptsTypes="AA">
                                      <p:cBhvr>
                                        <p:cTn id="23" dur="1500" fill="hold"/>
                                        <p:tgtEl>
                                          <p:spTgt spid="9"/>
                                        </p:tgtEl>
                                        <p:attrNameLst>
                                          <p:attrName>ppt_x</p:attrName>
                                          <p:attrName>ppt_y</p:attrName>
                                        </p:attrNameLst>
                                      </p:cBhvr>
                                      <p:rCtr x="0" y="5139"/>
                                    </p:animMotion>
                                  </p:childTnLst>
                                </p:cTn>
                              </p:par>
                              <p:par>
                                <p:cTn id="24" presetID="3" presetClass="emph" presetSubtype="2" fill="hold" grpId="0" nodeType="withEffect">
                                  <p:stCondLst>
                                    <p:cond delay="1500"/>
                                  </p:stCondLst>
                                  <p:childTnLst>
                                    <p:animClr clrSpc="rgb" dir="cw">
                                      <p:cBhvr override="childStyle">
                                        <p:cTn id="25" dur="250" fill="hold"/>
                                        <p:tgtEl>
                                          <p:spTgt spid="14"/>
                                        </p:tgtEl>
                                        <p:attrNameLst>
                                          <p:attrName>style.color</p:attrName>
                                        </p:attrNameLst>
                                      </p:cBhvr>
                                      <p:to>
                                        <a:srgbClr val="006A9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500"/>
                                  </p:stCondLst>
                                  <p:childTnLst>
                                    <p:animClr clrSpc="rgb" dir="cw">
                                      <p:cBhvr override="childStyle">
                                        <p:cTn id="29" dur="250" fill="hold"/>
                                        <p:tgtEl>
                                          <p:spTgt spid="14"/>
                                        </p:tgtEl>
                                        <p:attrNameLst>
                                          <p:attrName>style.color</p:attrName>
                                        </p:attrNameLst>
                                      </p:cBhvr>
                                      <p:to>
                                        <a:srgbClr val="1D1D1D"/>
                                      </p:to>
                                    </p:animClr>
                                  </p:childTnLst>
                                </p:cTn>
                              </p:par>
                              <p:par>
                                <p:cTn id="30" presetID="42" presetClass="path" presetSubtype="0" accel="50000" decel="50000" fill="hold" nodeType="withEffect">
                                  <p:stCondLst>
                                    <p:cond delay="500"/>
                                  </p:stCondLst>
                                  <p:childTnLst>
                                    <p:animMotion origin="layout" path="M -8.33333E-7 0.19282 L -8.33333E-7 0.34143 " pathEditMode="relative" rAng="0" ptsTypes="AA">
                                      <p:cBhvr>
                                        <p:cTn id="31" dur="1500" fill="hold"/>
                                        <p:tgtEl>
                                          <p:spTgt spid="9"/>
                                        </p:tgtEl>
                                        <p:attrNameLst>
                                          <p:attrName>ppt_x</p:attrName>
                                          <p:attrName>ppt_y</p:attrName>
                                        </p:attrNameLst>
                                      </p:cBhvr>
                                      <p:rCtr x="0" y="7431"/>
                                    </p:animMotion>
                                  </p:childTnLst>
                                </p:cTn>
                              </p:par>
                              <p:par>
                                <p:cTn id="32" presetID="3" presetClass="emph" presetSubtype="2" fill="hold" grpId="0" nodeType="withEffect">
                                  <p:stCondLst>
                                    <p:cond delay="1500"/>
                                  </p:stCondLst>
                                  <p:childTnLst>
                                    <p:animClr clrSpc="rgb" dir="cw">
                                      <p:cBhvr override="childStyle">
                                        <p:cTn id="33" dur="250" fill="hold"/>
                                        <p:tgtEl>
                                          <p:spTgt spid="21"/>
                                        </p:tgtEl>
                                        <p:attrNameLst>
                                          <p:attrName>style.color</p:attrName>
                                        </p:attrNameLst>
                                      </p:cBhvr>
                                      <p:to>
                                        <a:srgbClr val="006A92"/>
                                      </p:to>
                                    </p:animClr>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grpId="1" nodeType="clickEffect">
                                  <p:stCondLst>
                                    <p:cond delay="500"/>
                                  </p:stCondLst>
                                  <p:childTnLst>
                                    <p:animClr clrSpc="rgb" dir="cw">
                                      <p:cBhvr override="childStyle">
                                        <p:cTn id="37" dur="250" fill="hold"/>
                                        <p:tgtEl>
                                          <p:spTgt spid="21"/>
                                        </p:tgtEl>
                                        <p:attrNameLst>
                                          <p:attrName>style.color</p:attrName>
                                        </p:attrNameLst>
                                      </p:cBhvr>
                                      <p:to>
                                        <a:srgbClr val="1D1D1D"/>
                                      </p:to>
                                    </p:animClr>
                                  </p:childTnLst>
                                </p:cTn>
                              </p:par>
                              <p:par>
                                <p:cTn id="38" presetID="42" presetClass="path" presetSubtype="0" accel="50000" decel="50000" fill="hold" nodeType="withEffect">
                                  <p:stCondLst>
                                    <p:cond delay="500"/>
                                  </p:stCondLst>
                                  <p:childTnLst>
                                    <p:animMotion origin="layout" path="M -8.33333E-7 0.34143 L -8.33333E-7 0.42754 " pathEditMode="relative" rAng="0" ptsTypes="AA">
                                      <p:cBhvr>
                                        <p:cTn id="39" dur="1500" fill="hold"/>
                                        <p:tgtEl>
                                          <p:spTgt spid="9"/>
                                        </p:tgtEl>
                                        <p:attrNameLst>
                                          <p:attrName>ppt_x</p:attrName>
                                          <p:attrName>ppt_y</p:attrName>
                                        </p:attrNameLst>
                                      </p:cBhvr>
                                      <p:rCtr x="0" y="4306"/>
                                    </p:animMotion>
                                  </p:childTnLst>
                                </p:cTn>
                              </p:par>
                              <p:par>
                                <p:cTn id="40" presetID="3" presetClass="emph" presetSubtype="2" fill="hold" grpId="0" nodeType="withEffect">
                                  <p:stCondLst>
                                    <p:cond delay="1500"/>
                                  </p:stCondLst>
                                  <p:childTnLst>
                                    <p:animClr clrSpc="rgb" dir="cw">
                                      <p:cBhvr override="childStyle">
                                        <p:cTn id="41" dur="250" fill="hold"/>
                                        <p:tgtEl>
                                          <p:spTgt spid="24"/>
                                        </p:tgtEl>
                                        <p:attrNameLst>
                                          <p:attrName>style.color</p:attrName>
                                        </p:attrNameLst>
                                      </p:cBhvr>
                                      <p:to>
                                        <a:srgbClr val="006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4" grpId="0"/>
      <p:bldP spid="14" grpId="1"/>
      <p:bldP spid="21" grpId="0"/>
      <p:bldP spid="21" grpId="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686882" y="1791118"/>
            <a:ext cx="361036" cy="1199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718346" y="810104"/>
            <a:ext cx="2298085" cy="17562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14" name="TextBox 5">
            <a:extLst>
              <a:ext uri="{FF2B5EF4-FFF2-40B4-BE49-F238E27FC236}">
                <a16:creationId xmlns:a16="http://schemas.microsoft.com/office/drawing/2014/main" id="{9EEBC364-A454-4780-A1D3-3C4B5F230EA2}"/>
              </a:ext>
            </a:extLst>
          </p:cNvPr>
          <p:cNvSpPr txBox="1"/>
          <p:nvPr/>
        </p:nvSpPr>
        <p:spPr>
          <a:xfrm>
            <a:off x="5391150" y="4193597"/>
            <a:ext cx="546708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Flüge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ohne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Drohne</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5391150" y="4926681"/>
            <a:ext cx="5467090"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Beim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Flugerstellen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muss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ausgewählt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werden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Wenn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ausgewählte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gelöscht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wird</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hat der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Flug</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keine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mehr</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Drohne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werden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diesem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Element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angezeigt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5391150" y="3866970"/>
            <a:ext cx="2435121"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pic>
        <p:nvPicPr>
          <p:cNvPr id="3" name="Grafik 2">
            <a:extLst>
              <a:ext uri="{FF2B5EF4-FFF2-40B4-BE49-F238E27FC236}">
                <a16:creationId xmlns:a16="http://schemas.microsoft.com/office/drawing/2014/main" id="{53F50905-C688-4D71-8322-F4AA9DA416E9}"/>
              </a:ext>
            </a:extLst>
          </p:cNvPr>
          <p:cNvPicPr>
            <a:picLocks noChangeAspect="1"/>
          </p:cNvPicPr>
          <p:nvPr/>
        </p:nvPicPr>
        <p:blipFill>
          <a:blip r:embed="rId2"/>
          <a:stretch>
            <a:fillRect/>
          </a:stretch>
        </p:blipFill>
        <p:spPr>
          <a:xfrm>
            <a:off x="1056873" y="1262371"/>
            <a:ext cx="4810527" cy="1895538"/>
          </a:xfrm>
          <a:prstGeom prst="rect">
            <a:avLst/>
          </a:prstGeom>
        </p:spPr>
      </p:pic>
    </p:spTree>
    <p:extLst>
      <p:ext uri="{BB962C8B-B14F-4D97-AF65-F5344CB8AC3E}">
        <p14:creationId xmlns:p14="http://schemas.microsoft.com/office/powerpoint/2010/main" val="1929422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892233" cy="312330"/>
          </a:xfrm>
          <a:prstGeom prst="rect">
            <a:avLst/>
          </a:prstGeom>
          <a:noFill/>
        </p:spPr>
        <p:txBody>
          <a:bodyPr wrap="square" lIns="0" tIns="0" rIns="0" bIns="0" rtlCol="0" anchor="b">
            <a:spAutoFit/>
          </a:bodyPr>
          <a:lstStyle/>
          <a:p>
            <a:pPr>
              <a:lnSpc>
                <a:spcPct val="110000"/>
              </a:lnSpc>
            </a:pPr>
            <a:r>
              <a:rPr lang="fr-FR" sz="2000" dirty="0" err="1">
                <a:latin typeface="Helvetica Neue Moyen" charset="0"/>
                <a:cs typeface="Helvetica Neue Moyen" charset="0"/>
              </a:rPr>
              <a:t>Probleme</a:t>
            </a:r>
            <a:r>
              <a:rPr lang="fr-FR" sz="2000" dirty="0">
                <a:latin typeface="Helvetica Neue Moyen" charset="0"/>
                <a:cs typeface="Helvetica Neue Moyen" charset="0"/>
              </a:rPr>
              <a:t> </a:t>
            </a:r>
            <a:r>
              <a:rPr lang="fr-FR" sz="2000" dirty="0" err="1">
                <a:latin typeface="Helvetica Neue Moyen" charset="0"/>
                <a:cs typeface="Helvetica Neue Moyen" charset="0"/>
              </a:rPr>
              <a:t>und</a:t>
            </a:r>
            <a:r>
              <a:rPr lang="fr-FR" sz="2000" dirty="0">
                <a:latin typeface="Helvetica Neue Moyen" charset="0"/>
                <a:cs typeface="Helvetica Neue Moyen" charset="0"/>
              </a:rPr>
              <a:t> </a:t>
            </a:r>
            <a:r>
              <a:rPr lang="fr-FR" sz="2000" dirty="0" err="1">
                <a:latin typeface="Helvetica Neue Moyen" charset="0"/>
                <a:cs typeface="Helvetica Neue Moyen" charset="0"/>
              </a:rPr>
              <a:t>Kompromisse</a:t>
            </a:r>
            <a:endParaRPr lang="fr-FR" sz="2000" dirty="0">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solidFill>
                  <a:srgbClr val="036289"/>
                </a:solidFill>
                <a:latin typeface="Helvetica Neue Moyen" charset="0"/>
                <a:cs typeface="Helvetica Neue Moyen" charset="0"/>
              </a:rPr>
              <a:t>Ablauf</a:t>
            </a:r>
            <a:r>
              <a:rPr lang="en-US" sz="2000" dirty="0">
                <a:solidFill>
                  <a:srgbClr val="036289"/>
                </a:solidFill>
                <a:latin typeface="Helvetica Neue Moyen" charset="0"/>
                <a:cs typeface="Helvetica Neue Moyen" charset="0"/>
              </a:rPr>
              <a:t> </a:t>
            </a:r>
            <a:r>
              <a:rPr lang="en-US" sz="2000" dirty="0" err="1">
                <a:solidFill>
                  <a:srgbClr val="036289"/>
                </a:solidFill>
                <a:latin typeface="Helvetica Neue Moyen" charset="0"/>
                <a:cs typeface="Helvetica Neue Moyen" charset="0"/>
              </a:rPr>
              <a:t>einer</a:t>
            </a:r>
            <a:r>
              <a:rPr lang="en-US" sz="2000" dirty="0">
                <a:solidFill>
                  <a:srgbClr val="036289"/>
                </a:solidFill>
                <a:latin typeface="Helvetica Neue Moyen" charset="0"/>
                <a:cs typeface="Helvetica Neue Moyen" charset="0"/>
              </a:rPr>
              <a:t> Request</a:t>
            </a:r>
            <a:endParaRPr lang="fr-FR" sz="2000" dirty="0">
              <a:solidFill>
                <a:srgbClr val="036289"/>
              </a:solidFill>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241" y="3274791"/>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1582998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3" presetClass="emph" presetSubtype="2" fill="hold" grpId="0" nodeType="withEffect">
                                  <p:stCondLst>
                                    <p:cond delay="750"/>
                                  </p:stCondLst>
                                  <p:childTnLst>
                                    <p:animClr clrSpc="rgb" dir="cw">
                                      <p:cBhvr override="childStyle">
                                        <p:cTn id="9" dur="250" fill="hold"/>
                                        <p:tgtEl>
                                          <p:spTgt spid="27"/>
                                        </p:tgtEl>
                                        <p:attrNameLst>
                                          <p:attrName>style.color</p:attrName>
                                        </p:attrNameLst>
                                      </p:cBhvr>
                                      <p:to>
                                        <a:schemeClr val="tx1"/>
                                      </p:to>
                                    </p:animClr>
                                  </p:childTnLst>
                                </p:cTn>
                              </p:par>
                              <p:par>
                                <p:cTn id="10" presetID="42" presetClass="path" presetSubtype="0" accel="50000" decel="50000" fill="hold" nodeType="withEffect">
                                  <p:stCondLst>
                                    <p:cond delay="750"/>
                                  </p:stCondLst>
                                  <p:childTnLst>
                                    <p:animMotion origin="layout" path="M 1.875E-6 4.44444E-6 L 1.875E-6 0.12916 " pathEditMode="relative" rAng="0" ptsTypes="AA">
                                      <p:cBhvr>
                                        <p:cTn id="11" dur="1500" fill="hold"/>
                                        <p:tgtEl>
                                          <p:spTgt spid="28"/>
                                        </p:tgtEl>
                                        <p:attrNameLst>
                                          <p:attrName>ppt_x</p:attrName>
                                          <p:attrName>ppt_y</p:attrName>
                                        </p:attrNameLst>
                                      </p:cBhvr>
                                      <p:rCtr x="0" y="6458"/>
                                    </p:animMotion>
                                  </p:childTnLst>
                                </p:cTn>
                              </p:par>
                              <p:par>
                                <p:cTn id="12" presetID="3" presetClass="emph" presetSubtype="2" fill="hold" grpId="0" nodeType="withEffect">
                                  <p:stCondLst>
                                    <p:cond delay="1750"/>
                                  </p:stCondLst>
                                  <p:childTnLst>
                                    <p:animClr clrSpc="rgb" dir="cw">
                                      <p:cBhvr override="childStyle">
                                        <p:cTn id="13" dur="250" fill="hold"/>
                                        <p:tgtEl>
                                          <p:spTgt spid="20"/>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4601210"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err="1">
                <a:ln>
                  <a:noFill/>
                </a:ln>
                <a:effectLst/>
                <a:uLnTx/>
                <a:uFillTx/>
                <a:latin typeface="Helvetica Neue Moyen" charset="0"/>
                <a:ea typeface="+mn-ea"/>
                <a:cs typeface="Helvetica Neue Moyen" charset="0"/>
              </a:rPr>
              <a:t>Probleme</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und</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Kompromisse</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latin typeface="Helvetica Neue Normal" charset="0"/>
                <a:cs typeface="Helvetica Neue Normal" charset="0"/>
              </a:rPr>
              <a:t>Natürlich</a:t>
            </a:r>
            <a:r>
              <a:rPr lang="en-US" dirty="0">
                <a:latin typeface="Helvetica Neue Normal" charset="0"/>
                <a:cs typeface="Helvetica Neue Normal" charset="0"/>
              </a:rPr>
              <a:t> gab es </a:t>
            </a:r>
            <a:r>
              <a:rPr lang="en-US" dirty="0" err="1">
                <a:latin typeface="Helvetica Neue Normal" charset="0"/>
                <a:cs typeface="Helvetica Neue Normal" charset="0"/>
              </a:rPr>
              <a:t>auch</a:t>
            </a:r>
            <a:r>
              <a:rPr lang="en-US" dirty="0">
                <a:latin typeface="Helvetica Neue Normal" charset="0"/>
                <a:cs typeface="Helvetica Neue Normal" charset="0"/>
              </a:rPr>
              <a:t> </a:t>
            </a:r>
            <a:r>
              <a:rPr lang="en-US" dirty="0" err="1">
                <a:latin typeface="Helvetica Neue Normal" charset="0"/>
                <a:cs typeface="Helvetica Neue Normal" charset="0"/>
              </a:rPr>
              <a:t>verschiedene</a:t>
            </a:r>
            <a:r>
              <a:rPr lang="en-US" dirty="0">
                <a:latin typeface="Helvetica Neue Normal" charset="0"/>
                <a:cs typeface="Helvetica Neue Normal" charset="0"/>
              </a:rPr>
              <a:t> </a:t>
            </a:r>
            <a:r>
              <a:rPr lang="en-US" dirty="0" err="1">
                <a:latin typeface="Helvetica Neue Normal" charset="0"/>
                <a:cs typeface="Helvetica Neue Normal" charset="0"/>
              </a:rPr>
              <a:t>Probleme</a:t>
            </a:r>
            <a:r>
              <a:rPr lang="en-US" dirty="0">
                <a:latin typeface="Helvetica Neue Normal" charset="0"/>
                <a:cs typeface="Helvetica Neue Normal" charset="0"/>
              </a:rPr>
              <a:t> und </a:t>
            </a:r>
            <a:r>
              <a:rPr lang="en-US" dirty="0" err="1">
                <a:latin typeface="Helvetica Neue Normal" charset="0"/>
                <a:cs typeface="Helvetica Neue Normal" charset="0"/>
              </a:rPr>
              <a:t>Kompromisse</a:t>
            </a:r>
            <a:r>
              <a:rPr lang="en-US" dirty="0">
                <a:latin typeface="Helvetica Neue Normal" charset="0"/>
                <a:cs typeface="Helvetica Neue Normal" charset="0"/>
              </a:rPr>
              <a:t> </a:t>
            </a:r>
            <a:r>
              <a:rPr lang="en-US" dirty="0" err="1">
                <a:latin typeface="Helvetica Neue Normal" charset="0"/>
                <a:cs typeface="Helvetica Neue Normal" charset="0"/>
              </a:rPr>
              <a:t>innerhalb</a:t>
            </a:r>
            <a:r>
              <a:rPr lang="en-US" dirty="0">
                <a:latin typeface="Helvetica Neue Normal" charset="0"/>
                <a:cs typeface="Helvetica Neue Normal" charset="0"/>
              </a:rPr>
              <a:t> der App. </a:t>
            </a:r>
            <a:r>
              <a:rPr lang="en-US" dirty="0" err="1">
                <a:latin typeface="Helvetica Neue Normal" charset="0"/>
                <a:cs typeface="Helvetica Neue Normal" charset="0"/>
              </a:rPr>
              <a:t>Hier</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auf </a:t>
            </a:r>
            <a:r>
              <a:rPr lang="en-US" dirty="0" err="1">
                <a:latin typeface="Helvetica Neue Normal" charset="0"/>
                <a:cs typeface="Helvetica Neue Normal" charset="0"/>
              </a:rPr>
              <a:t>einige</a:t>
            </a:r>
            <a:r>
              <a:rPr lang="en-US" dirty="0">
                <a:latin typeface="Helvetica Neue Normal" charset="0"/>
                <a:cs typeface="Helvetica Neue Normal" charset="0"/>
              </a:rPr>
              <a:t> </a:t>
            </a:r>
            <a:r>
              <a:rPr lang="en-US" dirty="0" err="1">
                <a:latin typeface="Helvetica Neue Normal" charset="0"/>
                <a:cs typeface="Helvetica Neue Normal" charset="0"/>
              </a:rPr>
              <a:t>dieser</a:t>
            </a:r>
            <a:r>
              <a:rPr lang="en-US" dirty="0">
                <a:latin typeface="Helvetica Neue Normal" charset="0"/>
                <a:cs typeface="Helvetica Neue Normal" charset="0"/>
              </a:rPr>
              <a:t> </a:t>
            </a:r>
            <a:r>
              <a:rPr lang="en-US" dirty="0" err="1">
                <a:latin typeface="Helvetica Neue Normal" charset="0"/>
                <a:cs typeface="Helvetica Neue Normal" charset="0"/>
              </a:rPr>
              <a:t>Probleme</a:t>
            </a:r>
            <a:r>
              <a:rPr lang="en-US" dirty="0">
                <a:latin typeface="Helvetica Neue Normal" charset="0"/>
                <a:cs typeface="Helvetica Neue Normal" charset="0"/>
              </a:rPr>
              <a:t> </a:t>
            </a:r>
            <a:r>
              <a:rPr lang="en-US" dirty="0" err="1">
                <a:latin typeface="Helvetica Neue Normal" charset="0"/>
                <a:cs typeface="Helvetica Neue Normal" charset="0"/>
              </a:rPr>
              <a:t>eingegangen</a:t>
            </a:r>
            <a:r>
              <a:rPr lang="en-US" dirty="0">
                <a:latin typeface="Helvetica Neue Normal" charset="0"/>
                <a:cs typeface="Helvetica Neue Normal" charset="0"/>
              </a:rPr>
              <a:t>.</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#Bugs</a:t>
            </a:r>
          </a:p>
        </p:txBody>
      </p:sp>
      <p:pic>
        <p:nvPicPr>
          <p:cNvPr id="5" name="Grafik 4">
            <a:extLst>
              <a:ext uri="{FF2B5EF4-FFF2-40B4-BE49-F238E27FC236}">
                <a16:creationId xmlns:a16="http://schemas.microsoft.com/office/drawing/2014/main" id="{88A9B20D-1BF8-4E13-9860-E4EA6872F897}"/>
              </a:ext>
            </a:extLst>
          </p:cNvPr>
          <p:cNvPicPr>
            <a:picLocks noChangeAspect="1"/>
          </p:cNvPicPr>
          <p:nvPr/>
        </p:nvPicPr>
        <p:blipFill>
          <a:blip r:embed="rId2"/>
          <a:stretch>
            <a:fillRect/>
          </a:stretch>
        </p:blipFill>
        <p:spPr>
          <a:xfrm>
            <a:off x="1127761" y="2035771"/>
            <a:ext cx="4601210" cy="2505103"/>
          </a:xfrm>
          <a:prstGeom prst="rect">
            <a:avLst/>
          </a:prstGeom>
        </p:spPr>
      </p:pic>
    </p:spTree>
    <p:extLst>
      <p:ext uri="{BB962C8B-B14F-4D97-AF65-F5344CB8AC3E}">
        <p14:creationId xmlns:p14="http://schemas.microsoft.com/office/powerpoint/2010/main" val="403375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6EF79C51-A86E-41D2-BD5C-4F59CDADA14D}"/>
              </a:ext>
            </a:extLst>
          </p:cNvPr>
          <p:cNvSpPr/>
          <p:nvPr/>
        </p:nvSpPr>
        <p:spPr>
          <a:xfrm>
            <a:off x="7716262" y="0"/>
            <a:ext cx="44757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4467" y="1997133"/>
            <a:ext cx="4076700" cy="1431867"/>
          </a:xfrm>
          <a:prstGeom prst="rect">
            <a:avLst/>
          </a:prstGeom>
          <a:noFill/>
        </p:spPr>
        <p:txBody>
          <a:bodyPr wrap="square" lIns="0" tIns="0" rIns="0" bIns="0" rtlCol="0" anchor="t">
            <a:spAutoFit/>
          </a:bodyPr>
          <a:lstStyle/>
          <a:p>
            <a:pPr>
              <a:lnSpc>
                <a:spcPct val="110000"/>
              </a:lnSpc>
            </a:pPr>
            <a:r>
              <a:rPr lang="en-US" sz="4400" dirty="0">
                <a:latin typeface="Helvetica Neue Moyen" charset="0"/>
                <a:cs typeface="Helvetica Neue Moyen" charset="0"/>
              </a:rPr>
              <a:t>Session Handling</a:t>
            </a:r>
            <a:endParaRPr lang="fr-FR" sz="44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4467" y="4202136"/>
            <a:ext cx="4076700" cy="190481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Session </a:t>
            </a:r>
            <a:r>
              <a:rPr lang="en-US" dirty="0" err="1">
                <a:latin typeface="Helvetica Neue Normal" charset="0"/>
                <a:cs typeface="Helvetica Neue Normal" charset="0"/>
              </a:rPr>
              <a:t>wird</a:t>
            </a:r>
            <a:r>
              <a:rPr lang="en-US" dirty="0">
                <a:latin typeface="Helvetica Neue Normal" charset="0"/>
                <a:cs typeface="Helvetica Neue Normal" charset="0"/>
              </a:rPr>
              <a:t> extern </a:t>
            </a:r>
            <a:r>
              <a:rPr lang="en-US" dirty="0" err="1">
                <a:latin typeface="Helvetica Neue Normal" charset="0"/>
                <a:cs typeface="Helvetica Neue Normal" charset="0"/>
              </a:rPr>
              <a:t>im</a:t>
            </a:r>
            <a:r>
              <a:rPr lang="en-US" dirty="0">
                <a:latin typeface="Helvetica Neue Normal" charset="0"/>
                <a:cs typeface="Helvetica Neue Normal" charset="0"/>
              </a:rPr>
              <a:t> Request Body </a:t>
            </a:r>
            <a:r>
              <a:rPr lang="en-US" dirty="0" err="1">
                <a:latin typeface="Helvetica Neue Normal" charset="0"/>
                <a:cs typeface="Helvetica Neue Normal" charset="0"/>
              </a:rPr>
              <a:t>gehandelt</a:t>
            </a:r>
            <a:r>
              <a:rPr lang="en-US" dirty="0">
                <a:latin typeface="Helvetica Neue Normal" charset="0"/>
                <a:cs typeface="Helvetica Neue Normal" charset="0"/>
              </a:rPr>
              <a:t>, da </a:t>
            </a:r>
            <a:r>
              <a:rPr lang="en-US" dirty="0" err="1">
                <a:latin typeface="Helvetica Neue Normal" charset="0"/>
                <a:cs typeface="Helvetica Neue Normal" charset="0"/>
              </a:rPr>
              <a:t>diese</a:t>
            </a:r>
            <a:r>
              <a:rPr lang="en-US" dirty="0">
                <a:latin typeface="Helvetica Neue Normal" charset="0"/>
                <a:cs typeface="Helvetica Neue Normal" charset="0"/>
              </a:rPr>
              <a:t> </a:t>
            </a:r>
            <a:r>
              <a:rPr lang="en-US" dirty="0" err="1">
                <a:latin typeface="Helvetica Neue Normal" charset="0"/>
                <a:cs typeface="Helvetica Neue Normal" charset="0"/>
              </a:rPr>
              <a:t>beim</a:t>
            </a:r>
            <a:r>
              <a:rPr lang="en-US" dirty="0">
                <a:latin typeface="Helvetica Neue Normal" charset="0"/>
                <a:cs typeface="Helvetica Neue Normal" charset="0"/>
              </a:rPr>
              <a:t> </a:t>
            </a:r>
            <a:r>
              <a:rPr lang="en-US" dirty="0" err="1">
                <a:latin typeface="Helvetica Neue Normal" charset="0"/>
                <a:cs typeface="Helvetica Neue Normal" charset="0"/>
              </a:rPr>
              <a:t>HttpURLConnection</a:t>
            </a:r>
            <a:r>
              <a:rPr lang="en-US" dirty="0">
                <a:latin typeface="Helvetica Neue Normal" charset="0"/>
                <a:cs typeface="Helvetica Neue Normal" charset="0"/>
              </a:rPr>
              <a:t> </a:t>
            </a:r>
            <a:r>
              <a:rPr lang="en-US" dirty="0" err="1">
                <a:latin typeface="Helvetica Neue Normal" charset="0"/>
                <a:cs typeface="Helvetica Neue Normal" charset="0"/>
              </a:rPr>
              <a:t>Objekt</a:t>
            </a:r>
            <a:r>
              <a:rPr lang="en-US" dirty="0">
                <a:latin typeface="Helvetica Neue Normal" charset="0"/>
                <a:cs typeface="Helvetica Neue Normal" charset="0"/>
              </a:rPr>
              <a:t> </a:t>
            </a:r>
            <a:r>
              <a:rPr lang="en-US" dirty="0" err="1">
                <a:latin typeface="Helvetica Neue Normal" charset="0"/>
                <a:cs typeface="Helvetica Neue Normal" charset="0"/>
              </a:rPr>
              <a:t>verworfen</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a:t>
            </a:r>
          </a:p>
          <a:p>
            <a:pPr lvl="0">
              <a:lnSpc>
                <a:spcPct val="150000"/>
              </a:lnSpc>
              <a:defRPr/>
            </a:pPr>
            <a:r>
              <a:rPr lang="en-US" dirty="0">
                <a:latin typeface="Helvetica Neue Normal" charset="0"/>
                <a:cs typeface="Helvetica Neue Normal" charset="0"/>
              </a:rPr>
              <a:t>Auch </a:t>
            </a:r>
            <a:r>
              <a:rPr lang="en-US" dirty="0" err="1">
                <a:latin typeface="Helvetica Neue Normal" charset="0"/>
                <a:cs typeface="Helvetica Neue Normal" charset="0"/>
              </a:rPr>
              <a:t>mit</a:t>
            </a:r>
            <a:r>
              <a:rPr lang="en-US" dirty="0">
                <a:latin typeface="Helvetica Neue Normal" charset="0"/>
                <a:cs typeface="Helvetica Neue Normal" charset="0"/>
              </a:rPr>
              <a:t> Cookies </a:t>
            </a:r>
            <a:r>
              <a:rPr lang="en-US" dirty="0" err="1">
                <a:latin typeface="Helvetica Neue Normal" charset="0"/>
                <a:cs typeface="Helvetica Neue Normal" charset="0"/>
              </a:rPr>
              <a:t>konnte</a:t>
            </a:r>
            <a:r>
              <a:rPr lang="en-US" dirty="0">
                <a:latin typeface="Helvetica Neue Normal" charset="0"/>
                <a:cs typeface="Helvetica Neue Normal" charset="0"/>
              </a:rPr>
              <a:t> dieses Problem </a:t>
            </a:r>
            <a:r>
              <a:rPr lang="en-US" dirty="0" err="1">
                <a:latin typeface="Helvetica Neue Normal" charset="0"/>
                <a:cs typeface="Helvetica Neue Normal" charset="0"/>
              </a:rPr>
              <a:t>nicht</a:t>
            </a:r>
            <a:r>
              <a:rPr lang="en-US" dirty="0">
                <a:latin typeface="Helvetica Neue Normal" charset="0"/>
                <a:cs typeface="Helvetica Neue Normal" charset="0"/>
              </a:rPr>
              <a:t> </a:t>
            </a:r>
            <a:r>
              <a:rPr lang="en-US" dirty="0" err="1">
                <a:latin typeface="Helvetica Neue Normal" charset="0"/>
                <a:cs typeface="Helvetica Neue Normal" charset="0"/>
              </a:rPr>
              <a:t>gelöst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a:t>
            </a: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1259579"/>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#Session</a:t>
            </a:r>
          </a:p>
        </p:txBody>
      </p:sp>
    </p:spTree>
    <p:extLst>
      <p:ext uri="{BB962C8B-B14F-4D97-AF65-F5344CB8AC3E}">
        <p14:creationId xmlns:p14="http://schemas.microsoft.com/office/powerpoint/2010/main" val="119126563"/>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6EF79C51-A86E-41D2-BD5C-4F59CDADA14D}"/>
              </a:ext>
            </a:extLst>
          </p:cNvPr>
          <p:cNvSpPr/>
          <p:nvPr/>
        </p:nvSpPr>
        <p:spPr>
          <a:xfrm>
            <a:off x="7716262" y="0"/>
            <a:ext cx="44757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914467" y="1997133"/>
            <a:ext cx="4076700" cy="687048"/>
          </a:xfrm>
          <a:prstGeom prst="rect">
            <a:avLst/>
          </a:prstGeom>
          <a:noFill/>
        </p:spPr>
        <p:txBody>
          <a:bodyPr wrap="square" lIns="0" tIns="0" rIns="0" bIns="0" rtlCol="0" anchor="t">
            <a:spAutoFit/>
          </a:bodyPr>
          <a:lstStyle/>
          <a:p>
            <a:pPr>
              <a:lnSpc>
                <a:spcPct val="110000"/>
              </a:lnSpc>
            </a:pPr>
            <a:r>
              <a:rPr lang="en-US" sz="4400" dirty="0" err="1">
                <a:latin typeface="Helvetica Neue Moyen" charset="0"/>
                <a:cs typeface="Helvetica Neue Moyen" charset="0"/>
              </a:rPr>
              <a:t>Datei</a:t>
            </a:r>
            <a:r>
              <a:rPr lang="en-US" sz="4400" dirty="0">
                <a:latin typeface="Helvetica Neue Moyen" charset="0"/>
                <a:cs typeface="Helvetica Neue Moyen" charset="0"/>
              </a:rPr>
              <a:t> Upload</a:t>
            </a:r>
            <a:endParaRPr lang="fr-FR" sz="4400" dirty="0">
              <a:latin typeface="Helvetica Neue Moyen" charset="0"/>
              <a:cs typeface="Helvetica Neue Moyen"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4467" y="3836376"/>
            <a:ext cx="4076700"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Eine </a:t>
            </a:r>
            <a:r>
              <a:rPr lang="en-US" dirty="0" err="1">
                <a:latin typeface="Helvetica Neue Normal" charset="0"/>
                <a:cs typeface="Helvetica Neue Normal" charset="0"/>
              </a:rPr>
              <a:t>Datei</a:t>
            </a:r>
            <a:r>
              <a:rPr lang="en-US" dirty="0">
                <a:latin typeface="Helvetica Neue Normal" charset="0"/>
                <a:cs typeface="Helvetica Neue Normal" charset="0"/>
              </a:rPr>
              <a:t> </a:t>
            </a:r>
            <a:r>
              <a:rPr lang="en-US" dirty="0" err="1">
                <a:latin typeface="Helvetica Neue Normal" charset="0"/>
                <a:cs typeface="Helvetica Neue Normal" charset="0"/>
              </a:rPr>
              <a:t>wird</a:t>
            </a:r>
            <a:r>
              <a:rPr lang="en-US" dirty="0">
                <a:latin typeface="Helvetica Neue Normal" charset="0"/>
                <a:cs typeface="Helvetica Neue Normal" charset="0"/>
              </a:rPr>
              <a:t> </a:t>
            </a:r>
            <a:r>
              <a:rPr lang="en-US" dirty="0" err="1">
                <a:latin typeface="Helvetica Neue Normal" charset="0"/>
                <a:cs typeface="Helvetica Neue Normal" charset="0"/>
              </a:rPr>
              <a:t>upgeloaded</a:t>
            </a:r>
            <a:r>
              <a:rPr lang="en-US" dirty="0">
                <a:latin typeface="Helvetica Neue Normal" charset="0"/>
                <a:cs typeface="Helvetica Neue Normal" charset="0"/>
              </a:rPr>
              <a:t>, </a:t>
            </a:r>
            <a:r>
              <a:rPr lang="en-US" dirty="0" err="1">
                <a:latin typeface="Helvetica Neue Normal" charset="0"/>
                <a:cs typeface="Helvetica Neue Normal" charset="0"/>
              </a:rPr>
              <a:t>indem</a:t>
            </a:r>
            <a:r>
              <a:rPr lang="en-US" dirty="0">
                <a:latin typeface="Helvetica Neue Normal" charset="0"/>
                <a:cs typeface="Helvetica Neue Normal" charset="0"/>
              </a:rPr>
              <a:t> die </a:t>
            </a:r>
            <a:r>
              <a:rPr lang="en-US" dirty="0" err="1">
                <a:latin typeface="Helvetica Neue Normal" charset="0"/>
                <a:cs typeface="Helvetica Neue Normal" charset="0"/>
              </a:rPr>
              <a:t>Daten</a:t>
            </a:r>
            <a:r>
              <a:rPr lang="en-US" dirty="0">
                <a:latin typeface="Helvetica Neue Normal" charset="0"/>
                <a:cs typeface="Helvetica Neue Normal" charset="0"/>
              </a:rPr>
              <a:t> am Ende des Post String </a:t>
            </a:r>
            <a:r>
              <a:rPr lang="en-US" dirty="0" err="1">
                <a:latin typeface="Helvetica Neue Normal" charset="0"/>
                <a:cs typeface="Helvetica Neue Normal" charset="0"/>
              </a:rPr>
              <a:t>angehängt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Das Problem war, </a:t>
            </a:r>
            <a:r>
              <a:rPr lang="en-US" dirty="0" err="1">
                <a:latin typeface="Helvetica Neue Normal" charset="0"/>
                <a:cs typeface="Helvetica Neue Normal" charset="0"/>
              </a:rPr>
              <a:t>dass</a:t>
            </a:r>
            <a:r>
              <a:rPr lang="en-US" dirty="0">
                <a:latin typeface="Helvetica Neue Normal" charset="0"/>
                <a:cs typeface="Helvetica Neue Normal" charset="0"/>
              </a:rPr>
              <a:t> es </a:t>
            </a:r>
            <a:r>
              <a:rPr lang="en-US" dirty="0" err="1">
                <a:latin typeface="Helvetica Neue Normal" charset="0"/>
                <a:cs typeface="Helvetica Neue Normal" charset="0"/>
              </a:rPr>
              <a:t>sich</a:t>
            </a:r>
            <a:r>
              <a:rPr lang="en-US" dirty="0">
                <a:latin typeface="Helvetica Neue Normal" charset="0"/>
                <a:cs typeface="Helvetica Neue Normal" charset="0"/>
              </a:rPr>
              <a:t> um </a:t>
            </a:r>
            <a:r>
              <a:rPr lang="en-US" dirty="0" err="1">
                <a:latin typeface="Helvetica Neue Normal" charset="0"/>
                <a:cs typeface="Helvetica Neue Normal" charset="0"/>
              </a:rPr>
              <a:t>Binärdateien</a:t>
            </a:r>
            <a:r>
              <a:rPr lang="en-US" dirty="0">
                <a:latin typeface="Helvetica Neue Normal" charset="0"/>
                <a:cs typeface="Helvetica Neue Normal" charset="0"/>
              </a:rPr>
              <a:t> </a:t>
            </a:r>
            <a:r>
              <a:rPr lang="en-US" dirty="0" err="1">
                <a:latin typeface="Helvetica Neue Normal" charset="0"/>
                <a:cs typeface="Helvetica Neue Normal" charset="0"/>
              </a:rPr>
              <a:t>handelt</a:t>
            </a:r>
            <a:r>
              <a:rPr lang="en-US" dirty="0">
                <a:latin typeface="Helvetica Neue Normal" charset="0"/>
                <a:cs typeface="Helvetica Neue Normal" charset="0"/>
              </a:rPr>
              <a:t> und die </a:t>
            </a:r>
            <a:r>
              <a:rPr lang="en-US" dirty="0" err="1">
                <a:latin typeface="Helvetica Neue Normal" charset="0"/>
                <a:cs typeface="Helvetica Neue Normal" charset="0"/>
              </a:rPr>
              <a:t>restlichen</a:t>
            </a:r>
            <a:r>
              <a:rPr lang="en-US" dirty="0">
                <a:latin typeface="Helvetica Neue Normal" charset="0"/>
                <a:cs typeface="Helvetica Neue Normal" charset="0"/>
              </a:rPr>
              <a:t> Post </a:t>
            </a:r>
            <a:r>
              <a:rPr lang="en-US" dirty="0" err="1">
                <a:latin typeface="Helvetica Neue Normal" charset="0"/>
                <a:cs typeface="Helvetica Neue Normal" charset="0"/>
              </a:rPr>
              <a:t>Daten</a:t>
            </a:r>
            <a:r>
              <a:rPr lang="en-US" dirty="0">
                <a:latin typeface="Helvetica Neue Normal" charset="0"/>
                <a:cs typeface="Helvetica Neue Normal" charset="0"/>
              </a:rPr>
              <a:t> </a:t>
            </a:r>
            <a:r>
              <a:rPr lang="en-US" dirty="0" err="1">
                <a:latin typeface="Helvetica Neue Normal" charset="0"/>
                <a:cs typeface="Helvetica Neue Normal" charset="0"/>
              </a:rPr>
              <a:t>ein</a:t>
            </a:r>
            <a:r>
              <a:rPr lang="en-US" dirty="0">
                <a:latin typeface="Helvetica Neue Normal" charset="0"/>
                <a:cs typeface="Helvetica Neue Normal" charset="0"/>
              </a:rPr>
              <a:t> Character Stream.</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1259579"/>
            <a:ext cx="1809750" cy="199927"/>
          </a:xfrm>
          <a:prstGeom prst="rect">
            <a:avLst/>
          </a:prstGeom>
          <a:noFill/>
        </p:spPr>
        <p:txBody>
          <a:bodyPr wrap="square" lIns="0" tIns="0" rIns="0" bIns="0" rtlCol="0" anchor="b">
            <a:spAutoFit/>
          </a:bodyPr>
          <a:lstStyle/>
          <a:p>
            <a:pPr lvl="0">
              <a:lnSpc>
                <a:spcPct val="120000"/>
              </a:lnSpc>
              <a:defRPr/>
            </a:pPr>
            <a:r>
              <a:rPr lang="en-US" sz="1200" spc="100" dirty="0">
                <a:solidFill>
                  <a:schemeClr val="accent1"/>
                </a:solidFill>
                <a:latin typeface="Helvetica Neue Moyen" charset="0"/>
                <a:cs typeface="Helvetica Neue Normal" charset="0"/>
              </a:rPr>
              <a:t>#Upload</a:t>
            </a:r>
          </a:p>
        </p:txBody>
      </p:sp>
      <p:pic>
        <p:nvPicPr>
          <p:cNvPr id="14" name="Picture 6">
            <a:extLst>
              <a:ext uri="{FF2B5EF4-FFF2-40B4-BE49-F238E27FC236}">
                <a16:creationId xmlns:a16="http://schemas.microsoft.com/office/drawing/2014/main" id="{C5011365-6F90-44D3-8C6D-BFF7551DB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354" y="-189796"/>
            <a:ext cx="3297126" cy="7237592"/>
          </a:xfrm>
          <a:prstGeom prst="rect">
            <a:avLst/>
          </a:prstGeom>
          <a:effectLst>
            <a:outerShdw blurRad="444500" dist="127000" dir="5400000" algn="t" rotWithShape="0">
              <a:prstClr val="black">
                <a:alpha val="30000"/>
              </a:prstClr>
            </a:outerShdw>
          </a:effectLst>
        </p:spPr>
      </p:pic>
      <p:pic>
        <p:nvPicPr>
          <p:cNvPr id="16" name="Bildplatzhalter 15">
            <a:extLst>
              <a:ext uri="{FF2B5EF4-FFF2-40B4-BE49-F238E27FC236}">
                <a16:creationId xmlns:a16="http://schemas.microsoft.com/office/drawing/2014/main" id="{7644A3AA-FCE1-4B92-8D0E-010DD29E3BAE}"/>
              </a:ext>
            </a:extLst>
          </p:cNvPr>
          <p:cNvPicPr>
            <a:picLocks noGrp="1" noChangeAspect="1"/>
          </p:cNvPicPr>
          <p:nvPr>
            <p:ph type="pic" sz="quarter" idx="10"/>
          </p:nvPr>
        </p:nvPicPr>
        <p:blipFill>
          <a:blip r:embed="rId3"/>
          <a:srcRect l="6775" r="6775"/>
          <a:stretch>
            <a:fillRect/>
          </a:stretch>
        </p:blipFill>
        <p:spPr>
          <a:xfrm>
            <a:off x="8617135" y="441546"/>
            <a:ext cx="2903168" cy="5970146"/>
          </a:xfrm>
        </p:spPr>
      </p:pic>
      <p:sp>
        <p:nvSpPr>
          <p:cNvPr id="17" name="Rechteck 16">
            <a:extLst>
              <a:ext uri="{FF2B5EF4-FFF2-40B4-BE49-F238E27FC236}">
                <a16:creationId xmlns:a16="http://schemas.microsoft.com/office/drawing/2014/main" id="{E2395659-D6BC-40BD-9332-1527D4DF456C}"/>
              </a:ext>
            </a:extLst>
          </p:cNvPr>
          <p:cNvSpPr/>
          <p:nvPr/>
        </p:nvSpPr>
        <p:spPr>
          <a:xfrm>
            <a:off x="8827099" y="1889760"/>
            <a:ext cx="2477636" cy="293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8" name="Grafik 7">
            <a:extLst>
              <a:ext uri="{FF2B5EF4-FFF2-40B4-BE49-F238E27FC236}">
                <a16:creationId xmlns:a16="http://schemas.microsoft.com/office/drawing/2014/main" id="{DBD0607C-6881-4ACC-8B6D-1A6DBD6DA487}"/>
              </a:ext>
            </a:extLst>
          </p:cNvPr>
          <p:cNvPicPr>
            <a:picLocks noChangeAspect="1"/>
          </p:cNvPicPr>
          <p:nvPr/>
        </p:nvPicPr>
        <p:blipFill>
          <a:blip r:embed="rId4"/>
          <a:stretch>
            <a:fillRect/>
          </a:stretch>
        </p:blipFill>
        <p:spPr>
          <a:xfrm>
            <a:off x="9034633" y="2131916"/>
            <a:ext cx="2075298" cy="1245180"/>
          </a:xfrm>
          <a:prstGeom prst="rect">
            <a:avLst/>
          </a:prstGeom>
        </p:spPr>
      </p:pic>
      <p:pic>
        <p:nvPicPr>
          <p:cNvPr id="3" name="Grafik 2">
            <a:extLst>
              <a:ext uri="{FF2B5EF4-FFF2-40B4-BE49-F238E27FC236}">
                <a16:creationId xmlns:a16="http://schemas.microsoft.com/office/drawing/2014/main" id="{053C89A7-D266-4CDE-8898-14F7AD9ADC55}"/>
              </a:ext>
            </a:extLst>
          </p:cNvPr>
          <p:cNvPicPr>
            <a:picLocks noChangeAspect="1"/>
          </p:cNvPicPr>
          <p:nvPr/>
        </p:nvPicPr>
        <p:blipFill>
          <a:blip r:embed="rId5"/>
          <a:stretch>
            <a:fillRect/>
          </a:stretch>
        </p:blipFill>
        <p:spPr>
          <a:xfrm>
            <a:off x="9034633" y="3818642"/>
            <a:ext cx="2075298" cy="525468"/>
          </a:xfrm>
          <a:prstGeom prst="rect">
            <a:avLst/>
          </a:prstGeom>
        </p:spPr>
      </p:pic>
    </p:spTree>
    <p:extLst>
      <p:ext uri="{BB962C8B-B14F-4D97-AF65-F5344CB8AC3E}">
        <p14:creationId xmlns:p14="http://schemas.microsoft.com/office/powerpoint/2010/main" val="1342889800"/>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6A92"/>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8B3696DC-F878-42BD-91A3-7DEC66A1E3E2}"/>
              </a:ext>
            </a:extLst>
          </p:cNvPr>
          <p:cNvPicPr>
            <a:picLocks noChangeAspect="1"/>
          </p:cNvPicPr>
          <p:nvPr/>
        </p:nvPicPr>
        <p:blipFill>
          <a:blip r:embed="rId2"/>
          <a:stretch>
            <a:fillRect/>
          </a:stretch>
        </p:blipFill>
        <p:spPr>
          <a:xfrm>
            <a:off x="457563" y="2641599"/>
            <a:ext cx="11276874" cy="1574802"/>
          </a:xfrm>
          <a:prstGeom prst="rect">
            <a:avLst/>
          </a:prstGeom>
        </p:spPr>
      </p:pic>
    </p:spTree>
    <p:extLst>
      <p:ext uri="{BB962C8B-B14F-4D97-AF65-F5344CB8AC3E}">
        <p14:creationId xmlns:p14="http://schemas.microsoft.com/office/powerpoint/2010/main" val="1725832590"/>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49" y="2122500"/>
            <a:ext cx="3752492"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err="1">
                <a:ln>
                  <a:noFill/>
                </a:ln>
                <a:effectLst/>
                <a:uLnTx/>
                <a:uFillTx/>
                <a:latin typeface="Helvetica Neue Moyen" charset="0"/>
                <a:ea typeface="+mn-ea"/>
                <a:cs typeface="Helvetica Neue Moyen" charset="0"/>
              </a:rPr>
              <a:t>Charset</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a:t>
            </a:r>
            <a:r>
              <a:rPr kumimoji="0" lang="en-US" sz="1200" u="none" strike="noStrike" kern="1200" cap="none" spc="100" normalizeH="0" baseline="0" noProof="0" dirty="0" err="1">
                <a:ln>
                  <a:noFill/>
                </a:ln>
                <a:solidFill>
                  <a:schemeClr val="accent1"/>
                </a:solidFill>
                <a:effectLst/>
                <a:uLnTx/>
                <a:uFillTx/>
                <a:latin typeface="Helvetica Neue Moyen" charset="0"/>
                <a:ea typeface="+mn-ea"/>
                <a:cs typeface="Helvetica Neue Normal" charset="0"/>
              </a:rPr>
              <a:t>Konvertieren</a:t>
            </a:r>
            <a:endPar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endParaRPr>
          </a:p>
        </p:txBody>
      </p:sp>
      <p:sp>
        <p:nvSpPr>
          <p:cNvPr id="14" name="TextBox 4">
            <a:extLst>
              <a:ext uri="{FF2B5EF4-FFF2-40B4-BE49-F238E27FC236}">
                <a16:creationId xmlns:a16="http://schemas.microsoft.com/office/drawing/2014/main" id="{D7113EE5-B354-4107-B1CA-E81AC74C778F}"/>
              </a:ext>
            </a:extLst>
          </p:cNvPr>
          <p:cNvSpPr txBox="1"/>
          <p:nvPr/>
        </p:nvSpPr>
        <p:spPr>
          <a:xfrm>
            <a:off x="6686549" y="3845561"/>
            <a:ext cx="4076700" cy="190481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latin typeface="Helvetica Neue Normal" charset="0"/>
                <a:cs typeface="Helvetica Neue Normal" charset="0"/>
              </a:rPr>
              <a:t>Die </a:t>
            </a:r>
            <a:r>
              <a:rPr lang="en-US" dirty="0" err="1">
                <a:latin typeface="Helvetica Neue Normal" charset="0"/>
                <a:cs typeface="Helvetica Neue Normal" charset="0"/>
              </a:rPr>
              <a:t>Daten</a:t>
            </a:r>
            <a:r>
              <a:rPr lang="en-US" dirty="0">
                <a:latin typeface="Helvetica Neue Normal" charset="0"/>
                <a:cs typeface="Helvetica Neue Normal" charset="0"/>
              </a:rPr>
              <a:t>, die </a:t>
            </a:r>
            <a:r>
              <a:rPr lang="en-US" dirty="0" err="1">
                <a:latin typeface="Helvetica Neue Normal" charset="0"/>
                <a:cs typeface="Helvetica Neue Normal" charset="0"/>
              </a:rPr>
              <a:t>vom</a:t>
            </a:r>
            <a:r>
              <a:rPr lang="en-US" dirty="0">
                <a:latin typeface="Helvetica Neue Normal" charset="0"/>
                <a:cs typeface="Helvetica Neue Normal" charset="0"/>
              </a:rPr>
              <a:t> Web Server </a:t>
            </a:r>
            <a:r>
              <a:rPr lang="en-US" dirty="0" err="1">
                <a:latin typeface="Helvetica Neue Normal" charset="0"/>
                <a:cs typeface="Helvetica Neue Normal" charset="0"/>
              </a:rPr>
              <a:t>ankommen</a:t>
            </a:r>
            <a:r>
              <a:rPr lang="en-US" dirty="0">
                <a:latin typeface="Helvetica Neue Normal" charset="0"/>
                <a:cs typeface="Helvetica Neue Normal" charset="0"/>
              </a:rPr>
              <a:t> </a:t>
            </a:r>
            <a:r>
              <a:rPr lang="en-US" dirty="0" err="1">
                <a:latin typeface="Helvetica Neue Normal" charset="0"/>
                <a:cs typeface="Helvetica Neue Normal" charset="0"/>
              </a:rPr>
              <a:t>enthalten</a:t>
            </a:r>
            <a:r>
              <a:rPr lang="en-US" dirty="0">
                <a:latin typeface="Helvetica Neue Normal" charset="0"/>
                <a:cs typeface="Helvetica Neue Normal" charset="0"/>
              </a:rPr>
              <a:t> </a:t>
            </a:r>
            <a:r>
              <a:rPr lang="en-US" dirty="0" err="1">
                <a:latin typeface="Helvetica Neue Normal" charset="0"/>
                <a:cs typeface="Helvetica Neue Normal" charset="0"/>
              </a:rPr>
              <a:t>sogenannte</a:t>
            </a:r>
            <a:r>
              <a:rPr lang="en-US" dirty="0">
                <a:latin typeface="Helvetica Neue Normal" charset="0"/>
                <a:cs typeface="Helvetica Neue Normal" charset="0"/>
              </a:rPr>
              <a:t> Unicode und escape characters. </a:t>
            </a:r>
            <a:r>
              <a:rPr lang="en-US" dirty="0" err="1">
                <a:latin typeface="Helvetica Neue Normal" charset="0"/>
                <a:cs typeface="Helvetica Neue Normal" charset="0"/>
              </a:rPr>
              <a:t>Diese</a:t>
            </a:r>
            <a:r>
              <a:rPr lang="en-US" dirty="0">
                <a:latin typeface="Helvetica Neue Normal" charset="0"/>
                <a:cs typeface="Helvetica Neue Normal" charset="0"/>
              </a:rPr>
              <a:t> </a:t>
            </a:r>
            <a:r>
              <a:rPr lang="en-US" dirty="0" err="1">
                <a:latin typeface="Helvetica Neue Normal" charset="0"/>
                <a:cs typeface="Helvetica Neue Normal" charset="0"/>
              </a:rPr>
              <a:t>würden</a:t>
            </a:r>
            <a:r>
              <a:rPr lang="en-US" dirty="0">
                <a:latin typeface="Helvetica Neue Normal" charset="0"/>
                <a:cs typeface="Helvetica Neue Normal" charset="0"/>
              </a:rPr>
              <a:t> in der GUI </a:t>
            </a:r>
            <a:r>
              <a:rPr lang="en-US" dirty="0" err="1">
                <a:latin typeface="Helvetica Neue Normal" charset="0"/>
                <a:cs typeface="Helvetica Neue Normal" charset="0"/>
              </a:rPr>
              <a:t>nicht</a:t>
            </a:r>
            <a:r>
              <a:rPr lang="en-US" dirty="0">
                <a:latin typeface="Helvetica Neue Normal" charset="0"/>
                <a:cs typeface="Helvetica Neue Normal" charset="0"/>
              </a:rPr>
              <a:t> </a:t>
            </a:r>
            <a:r>
              <a:rPr lang="en-US" dirty="0" err="1">
                <a:latin typeface="Helvetica Neue Normal" charset="0"/>
                <a:cs typeface="Helvetica Neue Normal" charset="0"/>
              </a:rPr>
              <a:t>richtig</a:t>
            </a:r>
            <a:r>
              <a:rPr lang="en-US" dirty="0">
                <a:latin typeface="Helvetica Neue Normal" charset="0"/>
                <a:cs typeface="Helvetica Neue Normal" charset="0"/>
              </a:rPr>
              <a:t> </a:t>
            </a:r>
            <a:r>
              <a:rPr lang="en-US" dirty="0" err="1">
                <a:latin typeface="Helvetica Neue Normal" charset="0"/>
                <a:cs typeface="Helvetica Neue Normal" charset="0"/>
              </a:rPr>
              <a:t>angezeigt</a:t>
            </a:r>
            <a:r>
              <a:rPr lang="en-US" dirty="0">
                <a:latin typeface="Helvetica Neue Normal" charset="0"/>
                <a:cs typeface="Helvetica Neue Normal" charset="0"/>
              </a:rPr>
              <a:t> </a:t>
            </a:r>
            <a:r>
              <a:rPr lang="en-US" dirty="0" err="1">
                <a:latin typeface="Helvetica Neue Normal" charset="0"/>
                <a:cs typeface="Helvetica Neue Normal" charset="0"/>
              </a:rPr>
              <a:t>werden</a:t>
            </a:r>
            <a:r>
              <a:rPr lang="en-US" dirty="0">
                <a:latin typeface="Helvetica Neue Normal" charset="0"/>
                <a:cs typeface="Helvetica Neue Normal" charset="0"/>
              </a:rPr>
              <a:t>. Die </a:t>
            </a:r>
            <a:r>
              <a:rPr lang="en-US" dirty="0" err="1">
                <a:latin typeface="Helvetica Neue Normal" charset="0"/>
                <a:cs typeface="Helvetica Neue Normal" charset="0"/>
              </a:rPr>
              <a:t>Lösung</a:t>
            </a:r>
            <a:r>
              <a:rPr lang="en-US" dirty="0">
                <a:latin typeface="Helvetica Neue Normal" charset="0"/>
                <a:cs typeface="Helvetica Neue Normal" charset="0"/>
              </a:rPr>
              <a:t> </a:t>
            </a:r>
            <a:r>
              <a:rPr lang="en-US" dirty="0" err="1">
                <a:latin typeface="Helvetica Neue Normal" charset="0"/>
                <a:cs typeface="Helvetica Neue Normal" charset="0"/>
              </a:rPr>
              <a:t>ist</a:t>
            </a:r>
            <a:r>
              <a:rPr lang="en-US" dirty="0">
                <a:latin typeface="Helvetica Neue Normal" charset="0"/>
                <a:cs typeface="Helvetica Neue Normal" charset="0"/>
              </a:rPr>
              <a:t> </a:t>
            </a:r>
            <a:r>
              <a:rPr lang="en-US" dirty="0" err="1">
                <a:latin typeface="Helvetica Neue Normal" charset="0"/>
                <a:cs typeface="Helvetica Neue Normal" charset="0"/>
              </a:rPr>
              <a:t>ein</a:t>
            </a:r>
            <a:r>
              <a:rPr lang="en-US" dirty="0">
                <a:latin typeface="Helvetica Neue Normal" charset="0"/>
                <a:cs typeface="Helvetica Neue Normal" charset="0"/>
              </a:rPr>
              <a:t> </a:t>
            </a:r>
            <a:r>
              <a:rPr lang="en-US" dirty="0" err="1">
                <a:latin typeface="Helvetica Neue Normal" charset="0"/>
                <a:cs typeface="Helvetica Neue Normal" charset="0"/>
              </a:rPr>
              <a:t>FilterReader</a:t>
            </a:r>
            <a:r>
              <a:rPr lang="en-US" dirty="0">
                <a:latin typeface="Helvetica Neue Normal" charset="0"/>
                <a:cs typeface="Helvetica Neue Normal" charset="0"/>
              </a:rPr>
              <a:t>, der das charset </a:t>
            </a:r>
            <a:r>
              <a:rPr lang="en-US" dirty="0" err="1">
                <a:latin typeface="Helvetica Neue Normal" charset="0"/>
                <a:cs typeface="Helvetica Neue Normal" charset="0"/>
              </a:rPr>
              <a:t>angleicht</a:t>
            </a:r>
            <a:r>
              <a:rPr lang="en-US" dirty="0">
                <a:latin typeface="Helvetica Neue Normal" charset="0"/>
                <a:cs typeface="Helvetica Neue Normal" charset="0"/>
              </a:rPr>
              <a:t>.</a:t>
            </a: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a:p>
            <a:pPr lvl="0">
              <a:lnSpc>
                <a:spcPct val="150000"/>
              </a:lnSpc>
              <a:defRPr/>
            </a:pPr>
            <a:endParaRPr lang="en-US" dirty="0">
              <a:latin typeface="Helvetica Neue Normal" charset="0"/>
              <a:cs typeface="Helvetica Neue Normal" charset="0"/>
            </a:endParaRPr>
          </a:p>
        </p:txBody>
      </p:sp>
      <p:pic>
        <p:nvPicPr>
          <p:cNvPr id="3" name="Grafik 2">
            <a:extLst>
              <a:ext uri="{FF2B5EF4-FFF2-40B4-BE49-F238E27FC236}">
                <a16:creationId xmlns:a16="http://schemas.microsoft.com/office/drawing/2014/main" id="{3FF4869E-8754-42CC-973F-171EA44B0E9F}"/>
              </a:ext>
            </a:extLst>
          </p:cNvPr>
          <p:cNvPicPr>
            <a:picLocks noChangeAspect="1"/>
          </p:cNvPicPr>
          <p:nvPr/>
        </p:nvPicPr>
        <p:blipFill>
          <a:blip r:embed="rId2"/>
          <a:stretch>
            <a:fillRect/>
          </a:stretch>
        </p:blipFill>
        <p:spPr>
          <a:xfrm>
            <a:off x="604904" y="2870397"/>
            <a:ext cx="5130032" cy="1127762"/>
          </a:xfrm>
          <a:prstGeom prst="rect">
            <a:avLst/>
          </a:prstGeom>
        </p:spPr>
      </p:pic>
    </p:spTree>
    <p:extLst>
      <p:ext uri="{BB962C8B-B14F-4D97-AF65-F5344CB8AC3E}">
        <p14:creationId xmlns:p14="http://schemas.microsoft.com/office/powerpoint/2010/main" val="1628516150"/>
      </p:ext>
    </p:extLst>
  </p:cSld>
  <p:clrMapOvr>
    <a:masterClrMapping/>
  </p:clrMapOvr>
  <p:transition spd="slow">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366C2A98-DA24-4604-A70C-2B0AFE5F53B4}"/>
              </a:ext>
            </a:extLst>
          </p:cNvPr>
          <p:cNvSpPr txBox="1"/>
          <p:nvPr/>
        </p:nvSpPr>
        <p:spPr>
          <a:xfrm>
            <a:off x="6686550" y="1964651"/>
            <a:ext cx="4601210"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u="none" strike="noStrike" kern="1200" cap="none" spc="0" normalizeH="0" baseline="0" noProof="0" dirty="0" err="1">
                <a:ln>
                  <a:noFill/>
                </a:ln>
                <a:effectLst/>
                <a:uLnTx/>
                <a:uFillTx/>
                <a:latin typeface="Helvetica Neue Moyen" charset="0"/>
                <a:ea typeface="+mn-ea"/>
                <a:cs typeface="Helvetica Neue Moyen" charset="0"/>
              </a:rPr>
              <a:t>Probleme</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und</a:t>
            </a:r>
            <a:r>
              <a:rPr kumimoji="0" lang="fr-FR" sz="5400" u="none" strike="noStrike" kern="1200" cap="none" spc="0" normalizeH="0" baseline="0" noProof="0" dirty="0">
                <a:ln>
                  <a:noFill/>
                </a:ln>
                <a:effectLst/>
                <a:uLnTx/>
                <a:uFillTx/>
                <a:latin typeface="Helvetica Neue Moyen" charset="0"/>
                <a:ea typeface="+mn-ea"/>
                <a:cs typeface="Helvetica Neue Moyen" charset="0"/>
              </a:rPr>
              <a:t> </a:t>
            </a:r>
            <a:r>
              <a:rPr kumimoji="0" lang="fr-FR" sz="5400" u="none" strike="noStrike" kern="1200" cap="none" spc="0" normalizeH="0" baseline="0" noProof="0" dirty="0" err="1">
                <a:ln>
                  <a:noFill/>
                </a:ln>
                <a:effectLst/>
                <a:uLnTx/>
                <a:uFillTx/>
                <a:latin typeface="Helvetica Neue Moyen" charset="0"/>
                <a:ea typeface="+mn-ea"/>
                <a:cs typeface="Helvetica Neue Moyen" charset="0"/>
              </a:rPr>
              <a:t>Kompromisse</a:t>
            </a:r>
            <a:endParaRPr kumimoji="0" lang="fr-FR" sz="5400" u="none" strike="noStrike" kern="1200" cap="none" spc="0" normalizeH="0" baseline="0" noProof="0" dirty="0">
              <a:ln>
                <a:noFill/>
              </a:ln>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4193772"/>
            <a:ext cx="14921620" cy="77970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800" dirty="0">
                <a:latin typeface="Helvetica Neue Normal" charset="0"/>
                <a:cs typeface="Helvetica Neue Normal" charset="0"/>
              </a:rPr>
              <a:t>Es gab </a:t>
            </a:r>
            <a:r>
              <a:rPr lang="en-US" sz="1800" dirty="0" err="1">
                <a:latin typeface="Helvetica Neue Normal" charset="0"/>
                <a:cs typeface="Helvetica Neue Normal" charset="0"/>
              </a:rPr>
              <a:t>natürlich</a:t>
            </a:r>
            <a:r>
              <a:rPr lang="en-US" sz="1800" dirty="0">
                <a:latin typeface="Helvetica Neue Normal" charset="0"/>
                <a:cs typeface="Helvetica Neue Normal" charset="0"/>
              </a:rPr>
              <a:t> </a:t>
            </a:r>
            <a:r>
              <a:rPr lang="en-US" sz="1800" dirty="0" err="1">
                <a:latin typeface="Helvetica Neue Normal" charset="0"/>
                <a:cs typeface="Helvetica Neue Normal" charset="0"/>
              </a:rPr>
              <a:t>noch</a:t>
            </a:r>
            <a:r>
              <a:rPr lang="en-US" sz="1800" dirty="0">
                <a:latin typeface="Helvetica Neue Normal" charset="0"/>
                <a:cs typeface="Helvetica Neue Normal" charset="0"/>
              </a:rPr>
              <a:t> </a:t>
            </a:r>
            <a:r>
              <a:rPr lang="en-US" sz="1800" dirty="0" err="1">
                <a:latin typeface="Helvetica Neue Normal" charset="0"/>
                <a:cs typeface="Helvetica Neue Normal" charset="0"/>
              </a:rPr>
              <a:t>weitere</a:t>
            </a:r>
            <a:r>
              <a:rPr lang="en-US" sz="1800" dirty="0">
                <a:latin typeface="Helvetica Neue Normal" charset="0"/>
                <a:cs typeface="Helvetica Neue Normal" charset="0"/>
              </a:rPr>
              <a:t> Bugs </a:t>
            </a:r>
          </a:p>
          <a:p>
            <a:pPr lvl="0">
              <a:lnSpc>
                <a:spcPct val="150000"/>
              </a:lnSpc>
              <a:defRPr/>
            </a:pPr>
            <a:r>
              <a:rPr lang="en-US" sz="1800" dirty="0">
                <a:latin typeface="Helvetica Neue Normal" charset="0"/>
                <a:cs typeface="Helvetica Neue Normal" charset="0"/>
              </a:rPr>
              <a:t>und </a:t>
            </a:r>
            <a:r>
              <a:rPr lang="en-US" sz="1800" dirty="0" err="1">
                <a:latin typeface="Helvetica Neue Normal" charset="0"/>
                <a:cs typeface="Helvetica Neue Normal" charset="0"/>
              </a:rPr>
              <a:t>Probleme</a:t>
            </a:r>
            <a:r>
              <a:rPr lang="en-US" sz="1800" dirty="0">
                <a:latin typeface="Helvetica Neue Normal" charset="0"/>
                <a:cs typeface="Helvetica Neue Normal" charset="0"/>
              </a:rPr>
              <a:t> …</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9021"/>
            <a:ext cx="1809750" cy="19992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u="none" strike="noStrike" kern="1200" cap="none" spc="100" normalizeH="0" baseline="0" noProof="0" dirty="0">
                <a:ln>
                  <a:noFill/>
                </a:ln>
                <a:solidFill>
                  <a:schemeClr val="accent1"/>
                </a:solidFill>
                <a:effectLst/>
                <a:uLnTx/>
                <a:uFillTx/>
                <a:latin typeface="Helvetica Neue Moyen" charset="0"/>
                <a:ea typeface="+mn-ea"/>
                <a:cs typeface="Helvetica Neue Normal" charset="0"/>
              </a:rPr>
              <a:t>#Bugs</a:t>
            </a:r>
          </a:p>
        </p:txBody>
      </p:sp>
      <p:pic>
        <p:nvPicPr>
          <p:cNvPr id="5" name="Grafik 4">
            <a:extLst>
              <a:ext uri="{FF2B5EF4-FFF2-40B4-BE49-F238E27FC236}">
                <a16:creationId xmlns:a16="http://schemas.microsoft.com/office/drawing/2014/main" id="{88A9B20D-1BF8-4E13-9860-E4EA6872F897}"/>
              </a:ext>
            </a:extLst>
          </p:cNvPr>
          <p:cNvPicPr>
            <a:picLocks noChangeAspect="1"/>
          </p:cNvPicPr>
          <p:nvPr/>
        </p:nvPicPr>
        <p:blipFill>
          <a:blip r:embed="rId2"/>
          <a:stretch>
            <a:fillRect/>
          </a:stretch>
        </p:blipFill>
        <p:spPr>
          <a:xfrm>
            <a:off x="1127761" y="2035771"/>
            <a:ext cx="4601210" cy="2505103"/>
          </a:xfrm>
          <a:prstGeom prst="rect">
            <a:avLst/>
          </a:prstGeom>
        </p:spPr>
      </p:pic>
    </p:spTree>
    <p:extLst>
      <p:ext uri="{BB962C8B-B14F-4D97-AF65-F5344CB8AC3E}">
        <p14:creationId xmlns:p14="http://schemas.microsoft.com/office/powerpoint/2010/main" val="3826237155"/>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3703"/>
            <a:ext cx="3116538"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Netzwerk</a:t>
            </a:r>
            <a:r>
              <a:rPr lang="en-US" sz="2000" dirty="0">
                <a:latin typeface="Helvetica Neue Moyen" charset="0"/>
                <a:cs typeface="Helvetica Neue Moyen" charset="0"/>
              </a:rPr>
              <a:t> Aufbau</a:t>
            </a:r>
            <a:endParaRPr lang="fr-FR" sz="2000" dirty="0">
              <a:latin typeface="Helvetica Neue Moyen" charset="0"/>
              <a:cs typeface="Helvetica Neue Moyen"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4247"/>
            <a:ext cx="3116537" cy="310213"/>
          </a:xfrm>
          <a:prstGeom prst="rect">
            <a:avLst/>
          </a:prstGeom>
          <a:noFill/>
        </p:spPr>
        <p:txBody>
          <a:bodyPr wrap="square" lIns="0" tIns="0" rIns="0" bIns="0" rtlCol="0" anchor="b">
            <a:spAutoFit/>
          </a:bodyPr>
          <a:lstStyle/>
          <a:p>
            <a:pPr>
              <a:lnSpc>
                <a:spcPct val="110000"/>
              </a:lnSpc>
            </a:pPr>
            <a:r>
              <a:rPr lang="en-US" sz="2000" dirty="0">
                <a:latin typeface="Helvetica Neue Moyen" charset="0"/>
                <a:cs typeface="Helvetica Neue Moyen" charset="0"/>
              </a:rPr>
              <a:t>JSON Format</a:t>
            </a:r>
            <a:endParaRPr lang="fr-FR" sz="2000" dirty="0">
              <a:latin typeface="Helvetica Neue Moyen" charset="0"/>
              <a:cs typeface="Helvetica Neue Moyen"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3218"/>
            <a:ext cx="3892233" cy="312330"/>
          </a:xfrm>
          <a:prstGeom prst="rect">
            <a:avLst/>
          </a:prstGeom>
          <a:noFill/>
        </p:spPr>
        <p:txBody>
          <a:bodyPr wrap="square" lIns="0" tIns="0" rIns="0" bIns="0" rtlCol="0" anchor="b">
            <a:spAutoFit/>
          </a:bodyPr>
          <a:lstStyle/>
          <a:p>
            <a:pPr>
              <a:lnSpc>
                <a:spcPct val="110000"/>
              </a:lnSpc>
            </a:pPr>
            <a:r>
              <a:rPr lang="fr-FR" sz="2000" dirty="0" err="1">
                <a:solidFill>
                  <a:schemeClr val="accent1"/>
                </a:solidFill>
                <a:latin typeface="Helvetica Neue Moyen" charset="0"/>
                <a:cs typeface="Helvetica Neue Moyen" charset="0"/>
              </a:rPr>
              <a:t>Probleme</a:t>
            </a:r>
            <a:r>
              <a:rPr lang="fr-FR" sz="2000" dirty="0">
                <a:solidFill>
                  <a:schemeClr val="accent1"/>
                </a:solidFill>
                <a:latin typeface="Helvetica Neue Moyen" charset="0"/>
                <a:cs typeface="Helvetica Neue Moyen" charset="0"/>
              </a:rPr>
              <a:t> </a:t>
            </a:r>
            <a:r>
              <a:rPr lang="fr-FR" sz="2000" dirty="0" err="1">
                <a:solidFill>
                  <a:schemeClr val="accent1"/>
                </a:solidFill>
                <a:latin typeface="Helvetica Neue Moyen" charset="0"/>
                <a:cs typeface="Helvetica Neue Moyen" charset="0"/>
              </a:rPr>
              <a:t>und</a:t>
            </a:r>
            <a:r>
              <a:rPr lang="fr-FR" sz="2000" dirty="0">
                <a:solidFill>
                  <a:schemeClr val="accent1"/>
                </a:solidFill>
                <a:latin typeface="Helvetica Neue Moyen" charset="0"/>
                <a:cs typeface="Helvetica Neue Moyen" charset="0"/>
              </a:rPr>
              <a:t> </a:t>
            </a:r>
            <a:r>
              <a:rPr lang="fr-FR" sz="2000" dirty="0" err="1">
                <a:solidFill>
                  <a:schemeClr val="accent1"/>
                </a:solidFill>
                <a:latin typeface="Helvetica Neue Moyen" charset="0"/>
                <a:cs typeface="Helvetica Neue Moyen" charset="0"/>
              </a:rPr>
              <a:t>Kompromisse</a:t>
            </a:r>
            <a:endParaRPr lang="fr-FR" sz="2000" dirty="0">
              <a:solidFill>
                <a:schemeClr val="accent1"/>
              </a:solidFill>
              <a:latin typeface="Helvetica Neue Moyen" charset="0"/>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4791"/>
            <a:ext cx="3116537" cy="310213"/>
          </a:xfrm>
          <a:prstGeom prst="rect">
            <a:avLst/>
          </a:prstGeom>
          <a:noFill/>
        </p:spPr>
        <p:txBody>
          <a:bodyPr wrap="square" lIns="0" tIns="0" rIns="0" bIns="0" rtlCol="0" anchor="b">
            <a:spAutoFit/>
          </a:bodyPr>
          <a:lstStyle/>
          <a:p>
            <a:pPr>
              <a:lnSpc>
                <a:spcPct val="110000"/>
              </a:lnSpc>
            </a:pPr>
            <a:r>
              <a:rPr lang="en-US" sz="2000" dirty="0" err="1">
                <a:latin typeface="Helvetica Neue Moyen" charset="0"/>
                <a:cs typeface="Helvetica Neue Moyen" charset="0"/>
              </a:rPr>
              <a:t>Ablauf</a:t>
            </a:r>
            <a:r>
              <a:rPr lang="en-US" sz="2000" dirty="0">
                <a:latin typeface="Helvetica Neue Moyen" charset="0"/>
                <a:cs typeface="Helvetica Neue Moyen" charset="0"/>
              </a:rPr>
              <a:t> </a:t>
            </a:r>
            <a:r>
              <a:rPr lang="en-US" sz="2000" dirty="0" err="1">
                <a:latin typeface="Helvetica Neue Moyen" charset="0"/>
                <a:cs typeface="Helvetica Neue Moyen" charset="0"/>
              </a:rPr>
              <a:t>einer</a:t>
            </a:r>
            <a:r>
              <a:rPr lang="en-US" sz="2000" dirty="0">
                <a:latin typeface="Helvetica Neue Moyen" charset="0"/>
                <a:cs typeface="Helvetica Neue Moyen" charset="0"/>
              </a:rPr>
              <a:t> Request</a:t>
            </a:r>
            <a:endParaRPr lang="fr-FR" sz="2000" dirty="0">
              <a:latin typeface="Helvetica Neue Moyen" charset="0"/>
              <a:cs typeface="Helvetica Neue Moyen"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241" y="4153218"/>
            <a:ext cx="300458" cy="300458"/>
          </a:xfrm>
          <a:prstGeom prst="rect">
            <a:avLst/>
          </a:prstGeom>
        </p:spPr>
      </p:pic>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Eigenschaften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und</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Klassendiagramm</a:t>
            </a:r>
            <a:r>
              <a:rPr lang="fr-FR" sz="1100" dirty="0">
                <a:solidFill>
                  <a:schemeClr val="bg2">
                    <a:lumMod val="90000"/>
                  </a:schemeClr>
                </a:solidFill>
                <a:latin typeface="Helvetica Neue Normal" charset="0"/>
                <a:cs typeface="Helvetica Neue Normal" charset="0"/>
              </a:rPr>
              <a:t> </a:t>
            </a: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3255"/>
          </a:xfrm>
          <a:prstGeom prst="rect">
            <a:avLst/>
          </a:prstGeom>
          <a:noFill/>
        </p:spPr>
        <p:txBody>
          <a:bodyPr wrap="square" lIns="0" tIns="0" rIns="0" bIns="0" rtlCol="0" anchor="t">
            <a:spAutoFit/>
          </a:bodyPr>
          <a:lstStyle/>
          <a:p>
            <a:pPr>
              <a:lnSpc>
                <a:spcPct val="120000"/>
              </a:lnSpc>
            </a:pPr>
            <a:r>
              <a:rPr lang="en-US" sz="1100" dirty="0" err="1">
                <a:solidFill>
                  <a:schemeClr val="bg2">
                    <a:lumMod val="90000"/>
                  </a:schemeClr>
                </a:solidFill>
                <a:latin typeface="Helvetica Neue Normal" charset="0"/>
                <a:cs typeface="Helvetica Neue Normal" charset="0"/>
              </a:rPr>
              <a:t>Extrahieren</a:t>
            </a:r>
            <a:r>
              <a:rPr lang="en-US" sz="1100" dirty="0">
                <a:solidFill>
                  <a:schemeClr val="bg2">
                    <a:lumMod val="90000"/>
                  </a:schemeClr>
                </a:solidFill>
                <a:latin typeface="Helvetica Neue Normal" charset="0"/>
                <a:cs typeface="Helvetica Neue Normal" charset="0"/>
              </a:rPr>
              <a:t> von </a:t>
            </a:r>
            <a:r>
              <a:rPr lang="en-US" sz="1100" dirty="0" err="1">
                <a:solidFill>
                  <a:schemeClr val="bg2">
                    <a:lumMod val="90000"/>
                  </a:schemeClr>
                </a:solidFill>
                <a:latin typeface="Helvetica Neue Normal" charset="0"/>
                <a:cs typeface="Helvetica Neue Normal" charset="0"/>
              </a:rPr>
              <a:t>Daten</a:t>
            </a:r>
            <a:endParaRPr lang="fr-FR" sz="1100" dirty="0">
              <a:solidFill>
                <a:schemeClr val="bg2">
                  <a:lumMod val="90000"/>
                </a:schemeClr>
              </a:solidFill>
              <a:latin typeface="Helvetica Neue Normal" charset="0"/>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Senden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Empfangen</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Verarbeitent</a:t>
            </a:r>
            <a:endParaRPr lang="fr-FR" sz="1100" dirty="0">
              <a:solidFill>
                <a:schemeClr val="bg2">
                  <a:lumMod val="90000"/>
                </a:schemeClr>
              </a:solidFill>
              <a:latin typeface="Helvetica Neue Normal" charset="0"/>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3255"/>
          </a:xfrm>
          <a:prstGeom prst="rect">
            <a:avLst/>
          </a:prstGeom>
          <a:noFill/>
        </p:spPr>
        <p:txBody>
          <a:bodyPr wrap="square" lIns="0" tIns="0" rIns="0" bIns="0" rtlCol="0" anchor="t">
            <a:spAutoFit/>
          </a:bodyPr>
          <a:lstStyle/>
          <a:p>
            <a:pPr>
              <a:lnSpc>
                <a:spcPct val="120000"/>
              </a:lnSpc>
            </a:pPr>
            <a:r>
              <a:rPr lang="fr-FR" sz="1100" dirty="0" err="1">
                <a:solidFill>
                  <a:schemeClr val="bg2">
                    <a:lumMod val="90000"/>
                  </a:schemeClr>
                </a:solidFill>
                <a:latin typeface="Helvetica Neue Normal" charset="0"/>
                <a:cs typeface="Helvetica Neue Normal" charset="0"/>
              </a:rPr>
              <a:t>Vom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Problem</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zur</a:t>
            </a:r>
            <a:r>
              <a:rPr lang="fr-FR" sz="1100" dirty="0">
                <a:solidFill>
                  <a:schemeClr val="bg2">
                    <a:lumMod val="90000"/>
                  </a:schemeClr>
                </a:solidFill>
                <a:latin typeface="Helvetica Neue Normal" charset="0"/>
                <a:cs typeface="Helvetica Neue Normal" charset="0"/>
              </a:rPr>
              <a:t> </a:t>
            </a:r>
            <a:r>
              <a:rPr lang="fr-FR" sz="1100" dirty="0" err="1">
                <a:solidFill>
                  <a:schemeClr val="bg2">
                    <a:lumMod val="90000"/>
                  </a:schemeClr>
                </a:solidFill>
                <a:latin typeface="Helvetica Neue Normal" charset="0"/>
                <a:cs typeface="Helvetica Neue Normal" charset="0"/>
              </a:rPr>
              <a:t>Lösung</a:t>
            </a:r>
            <a:endParaRPr lang="fr-FR" sz="1100" dirty="0">
              <a:solidFill>
                <a:schemeClr val="bg2">
                  <a:lumMod val="90000"/>
                </a:schemeClr>
              </a:solidFill>
              <a:latin typeface="Helvetica Neue Normal" charset="0"/>
              <a:cs typeface="Helvetica Neue Normal" charset="0"/>
            </a:endParaRPr>
          </a:p>
        </p:txBody>
      </p:sp>
    </p:spTree>
    <p:extLst>
      <p:ext uri="{BB962C8B-B14F-4D97-AF65-F5344CB8AC3E}">
        <p14:creationId xmlns:p14="http://schemas.microsoft.com/office/powerpoint/2010/main" val="31820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75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3" presetClass="emph" presetSubtype="2" fill="hold" grpId="0" nodeType="withEffect">
                                  <p:stCondLst>
                                    <p:cond delay="750"/>
                                  </p:stCondLst>
                                  <p:childTnLst>
                                    <p:animClr clrSpc="rgb" dir="cw">
                                      <p:cBhvr override="childStyle">
                                        <p:cTn id="9" dur="250" fill="hold"/>
                                        <p:tgtEl>
                                          <p:spTgt spid="20"/>
                                        </p:tgtEl>
                                        <p:attrNameLst>
                                          <p:attrName>style.color</p:attrName>
                                        </p:attrNameLst>
                                      </p:cBhvr>
                                      <p:to>
                                        <a:srgbClr val="1D1D1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C8451"/>
        </a:solidFill>
        <a:effectLst/>
      </p:bgPr>
    </p:bg>
    <p:spTree>
      <p:nvGrpSpPr>
        <p:cNvPr id="1" name=""/>
        <p:cNvGrpSpPr/>
        <p:nvPr/>
      </p:nvGrpSpPr>
      <p:grpSpPr>
        <a:xfrm>
          <a:off x="0" y="0"/>
          <a:ext cx="0" cy="0"/>
          <a:chOff x="0" y="0"/>
          <a:chExt cx="0" cy="0"/>
        </a:xfrm>
      </p:grpSpPr>
      <p:pic>
        <p:nvPicPr>
          <p:cNvPr id="12" name="Bildplatzhalter 11">
            <a:extLst>
              <a:ext uri="{FF2B5EF4-FFF2-40B4-BE49-F238E27FC236}">
                <a16:creationId xmlns:a16="http://schemas.microsoft.com/office/drawing/2014/main" id="{A2A0BAC1-0AE0-49D6-96EC-41BF90672DE5}"/>
              </a:ext>
            </a:extLst>
          </p:cNvPr>
          <p:cNvPicPr>
            <a:picLocks noGrp="1" noChangeAspect="1"/>
          </p:cNvPicPr>
          <p:nvPr>
            <p:ph type="pic" sz="quarter" idx="10"/>
          </p:nvPr>
        </p:nvPicPr>
        <p:blipFill>
          <a:blip r:embed="rId2"/>
          <a:srcRect t="5148" b="5148"/>
          <a:stretch>
            <a:fillRect/>
          </a:stretch>
        </p:blipFill>
        <p:spPr>
          <a:xfrm>
            <a:off x="5316538" y="805814"/>
            <a:ext cx="6875462" cy="5246372"/>
          </a:xfrm>
        </p:spPr>
      </p:pic>
      <p:sp>
        <p:nvSpPr>
          <p:cNvPr id="14" name="Textfeld 13">
            <a:extLst>
              <a:ext uri="{FF2B5EF4-FFF2-40B4-BE49-F238E27FC236}">
                <a16:creationId xmlns:a16="http://schemas.microsoft.com/office/drawing/2014/main" id="{F79EFAD6-8E02-4B49-B408-AEC30537629A}"/>
              </a:ext>
            </a:extLst>
          </p:cNvPr>
          <p:cNvSpPr txBox="1"/>
          <p:nvPr/>
        </p:nvSpPr>
        <p:spPr>
          <a:xfrm>
            <a:off x="933450" y="1972319"/>
            <a:ext cx="3790950" cy="1456681"/>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7200" b="0" i="0" u="none" strike="noStrike" kern="1200" cap="none" spc="0" normalizeH="0" baseline="0" noProof="0" dirty="0">
                <a:ln>
                  <a:noFill/>
                </a:ln>
                <a:solidFill>
                  <a:srgbClr val="1D1D1D"/>
                </a:solidFill>
                <a:effectLst/>
                <a:uLnTx/>
                <a:uFillTx/>
                <a:latin typeface="Helvetica Neue Moyen"/>
                <a:ea typeface="+mn-ea"/>
                <a:cs typeface="+mn-cs"/>
              </a:rPr>
              <a:t>Backend</a:t>
            </a:r>
          </a:p>
        </p:txBody>
      </p:sp>
    </p:spTree>
    <p:extLst>
      <p:ext uri="{BB962C8B-B14F-4D97-AF65-F5344CB8AC3E}">
        <p14:creationId xmlns:p14="http://schemas.microsoft.com/office/powerpoint/2010/main" val="4260123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FC9264"/>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rPr>
              <a:t>Architektur</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43025" y="1530697"/>
            <a:ext cx="300458" cy="300458"/>
          </a:xfrm>
          <a:prstGeom prst="rect">
            <a:avLst/>
          </a:prstGeom>
        </p:spPr>
      </p:pic>
      <p:sp>
        <p:nvSpPr>
          <p:cNvPr id="16" name="TextBox 19">
            <a:extLst>
              <a:ext uri="{FF2B5EF4-FFF2-40B4-BE49-F238E27FC236}">
                <a16:creationId xmlns:a16="http://schemas.microsoft.com/office/drawing/2014/main" id="{EBEF5F02-5488-46CE-A6EF-21F611CDA1B3}"/>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4">
            <a:extLst>
              <a:ext uri="{FF2B5EF4-FFF2-40B4-BE49-F238E27FC236}">
                <a16:creationId xmlns:a16="http://schemas.microsoft.com/office/drawing/2014/main" id="{AC036535-24FC-47B7-85C9-084D26BB6D36}"/>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23706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4532356" y="3432073"/>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613571" y="486550"/>
            <a:ext cx="2910214"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2" name="Grafik 11">
            <a:extLst>
              <a:ext uri="{FF2B5EF4-FFF2-40B4-BE49-F238E27FC236}">
                <a16:creationId xmlns:a16="http://schemas.microsoft.com/office/drawing/2014/main" id="{90B9A62D-4C98-4ED7-8B1E-FC4223AD24E1}"/>
              </a:ext>
            </a:extLst>
          </p:cNvPr>
          <p:cNvPicPr>
            <a:picLocks noChangeAspect="1"/>
          </p:cNvPicPr>
          <p:nvPr/>
        </p:nvPicPr>
        <p:blipFill>
          <a:blip r:embed="rId2"/>
          <a:stretch>
            <a:fillRect/>
          </a:stretch>
        </p:blipFill>
        <p:spPr>
          <a:xfrm>
            <a:off x="1178787" y="1010656"/>
            <a:ext cx="3595307" cy="5298744"/>
          </a:xfrm>
          <a:prstGeom prst="rect">
            <a:avLst/>
          </a:prstGeom>
        </p:spPr>
      </p:pic>
      <p:sp>
        <p:nvSpPr>
          <p:cNvPr id="14" name="TextBox 5">
            <a:extLst>
              <a:ext uri="{FF2B5EF4-FFF2-40B4-BE49-F238E27FC236}">
                <a16:creationId xmlns:a16="http://schemas.microsoft.com/office/drawing/2014/main" id="{9EEBC364-A454-4780-A1D3-3C4B5F230EA2}"/>
              </a:ext>
            </a:extLst>
          </p:cNvPr>
          <p:cNvSpPr txBox="1"/>
          <p:nvPr/>
        </p:nvSpPr>
        <p:spPr>
          <a:xfrm>
            <a:off x="6271295" y="2422060"/>
            <a:ext cx="4063069" cy="28110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Längste</a:t>
            </a:r>
            <a:r>
              <a:rPr kumimoji="0" lang="en-US"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en-US" sz="18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Flugzeiten</a:t>
            </a:r>
            <a:endParaRPr kumimoji="0" lang="fr-FR" sz="1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6" name="TextBox 6">
            <a:extLst>
              <a:ext uri="{FF2B5EF4-FFF2-40B4-BE49-F238E27FC236}">
                <a16:creationId xmlns:a16="http://schemas.microsoft.com/office/drawing/2014/main" id="{7C2C0949-C5E7-432B-9673-10F6FD37C2F1}"/>
              </a:ext>
            </a:extLst>
          </p:cNvPr>
          <p:cNvSpPr txBox="1"/>
          <p:nvPr/>
        </p:nvSpPr>
        <p:spPr>
          <a:xfrm>
            <a:off x="6271295" y="3155144"/>
            <a:ext cx="4063069"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Nutzer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mit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den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größten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Gesamtflugzeiten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Anzahl</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aus</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vielen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Flügen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sich</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die Zeit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berechnet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Admin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klickbar</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7" name="TextBox 17">
            <a:extLst>
              <a:ext uri="{FF2B5EF4-FFF2-40B4-BE49-F238E27FC236}">
                <a16:creationId xmlns:a16="http://schemas.microsoft.com/office/drawing/2014/main" id="{CFB231C3-1C91-4227-876C-CC2EB1FBA7A5}"/>
              </a:ext>
            </a:extLst>
          </p:cNvPr>
          <p:cNvSpPr txBox="1"/>
          <p:nvPr/>
        </p:nvSpPr>
        <p:spPr>
          <a:xfrm>
            <a:off x="6271295" y="2073183"/>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549E92"/>
                </a:solidFill>
                <a:effectLst/>
                <a:uLnTx/>
                <a:uFillTx/>
                <a:latin typeface="Helvetica Neue Moyen" charset="0"/>
                <a:ea typeface="+mn-ea"/>
                <a:cs typeface="Helvetica Neue Normal" charset="0"/>
              </a:rPr>
              <a:t>Dashboard </a:t>
            </a:r>
          </a:p>
        </p:txBody>
      </p:sp>
    </p:spTree>
    <p:extLst>
      <p:ext uri="{BB962C8B-B14F-4D97-AF65-F5344CB8AC3E}">
        <p14:creationId xmlns:p14="http://schemas.microsoft.com/office/powerpoint/2010/main" val="16571282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04925" y="2185498"/>
            <a:ext cx="4486275"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Backend</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3138945"/>
            <a:ext cx="4143375" cy="190481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Das Backend läuft mit PHP, MySQL, dem PHP-Framework </a:t>
            </a:r>
            <a:r>
              <a:rPr kumimoji="0" lang="de-DE"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Codeigniter</a:t>
            </a: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 und dadurch bietet eine gemeinsame Schnittstelle für die Mobile-App und das Web-Frontend(Web-API). Installiert wird das Backend über eine eigens entwickelte Installationsroutine. </a:t>
            </a:r>
            <a:r>
              <a:rPr kumimoji="0" lang="de-DE"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Flugorte</a:t>
            </a: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 werden mithilfe der Bing-API übersetzt, damit diese auf der Karte angezeigt werden können.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5" y="2000273"/>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FC8451"/>
                </a:solidFill>
                <a:effectLst/>
                <a:uLnTx/>
                <a:uFillTx/>
                <a:latin typeface="Helvetica Neue Moyen" charset="0"/>
                <a:ea typeface="+mn-ea"/>
                <a:cs typeface="Helvetica Neue Normal" charset="0"/>
              </a:rPr>
              <a:t>Übersicht</a:t>
            </a: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72263" y="0"/>
            <a:ext cx="5519737" cy="6858000"/>
          </a:xfrm>
          <a:prstGeom prst="rect">
            <a:avLst/>
          </a:prstGeom>
          <a:solidFill>
            <a:srgbClr val="FC92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3A3A3A"/>
              </a:solidFill>
              <a:effectLst/>
              <a:uLnTx/>
              <a:uFillTx/>
              <a:latin typeface="Helvetica Neue Normal" charset="0"/>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90060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MVC</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13499" y="1335075"/>
            <a:ext cx="2635476"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Mithilfe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von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Codeigniter</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wird</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das Model-View-Controller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Konzept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angewendet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t>
            </a: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2503652"/>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Routing</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930317"/>
            <a:ext cx="2635476"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Auf basis des MVC Pattern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werden</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URLs auf Controller und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ihre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Methoden</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gemappt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216029" y="438369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API</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213498" y="4776205"/>
            <a:ext cx="2835501" cy="5198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Eine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gemeinsame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Schnittstelle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alle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Teilsysteme</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t>
            </a:r>
          </a:p>
        </p:txBody>
      </p:sp>
    </p:spTree>
    <p:extLst>
      <p:ext uri="{BB962C8B-B14F-4D97-AF65-F5344CB8AC3E}">
        <p14:creationId xmlns:p14="http://schemas.microsoft.com/office/powerpoint/2010/main" val="94960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rgbClr val="FC8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Helvetica Neue Normal" charset="0"/>
              <a:ea typeface="+mn-ea"/>
              <a:cs typeface="+mn-cs"/>
            </a:endParaRP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2236843"/>
            <a:ext cx="3727779" cy="747897"/>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Codeigniter</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135075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CodeIgniter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ist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ein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mächtiges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PHP-Framework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mit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nur</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wenig</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Speicherbedarf</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welches das MVC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Prinzip</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fördert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perfekt</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für</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Entwickler</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die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ein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schmales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leichtes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und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elegantes</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Toolkit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zum</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entwickeln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von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Funktionsreichen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Web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Anwendungen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 </a:t>
            </a:r>
            <a:r>
              <a:rPr kumimoji="0" lang="en-US"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benötigen</a:t>
            </a:r>
            <a:r>
              <a:rPr kumimoji="0" lang="en-US" sz="1200" b="0" i="0" u="none" strike="noStrike" kern="1200" cap="none" spc="0" normalizeH="0" baseline="0" noProof="0" dirty="0">
                <a:ln>
                  <a:noFill/>
                </a:ln>
                <a:solidFill>
                  <a:srgbClr val="1D1D1D"/>
                </a:solidFill>
                <a:effectLst/>
                <a:uLnTx/>
                <a:uFillTx/>
                <a:latin typeface="Segoe UI" panose="020B0502040204020203" pitchFamily="34" charset="0"/>
                <a:ea typeface="+mn-ea"/>
              </a:rPr>
              <a:t>.</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pic>
        <p:nvPicPr>
          <p:cNvPr id="27" name="Bildplatzhalter 26">
            <a:extLst>
              <a:ext uri="{FF2B5EF4-FFF2-40B4-BE49-F238E27FC236}">
                <a16:creationId xmlns:a16="http://schemas.microsoft.com/office/drawing/2014/main" id="{2FE094FE-0EE8-4BCA-A2F9-C4666927075A}"/>
              </a:ext>
            </a:extLst>
          </p:cNvPr>
          <p:cNvPicPr>
            <a:picLocks noGrp="1" noChangeAspect="1"/>
          </p:cNvPicPr>
          <p:nvPr>
            <p:ph type="pic" sz="quarter" idx="10"/>
          </p:nvPr>
        </p:nvPicPr>
        <p:blipFill>
          <a:blip r:embed="rId2"/>
          <a:srcRect l="21484" r="21484"/>
          <a:stretch>
            <a:fillRect/>
          </a:stretch>
        </p:blipFill>
        <p:spPr>
          <a:xfrm>
            <a:off x="1343025" y="800100"/>
            <a:ext cx="5329238" cy="5257800"/>
          </a:xfrm>
        </p:spPr>
      </p:pic>
      <p:sp>
        <p:nvSpPr>
          <p:cNvPr id="28" name="TextBox 17">
            <a:extLst>
              <a:ext uri="{FF2B5EF4-FFF2-40B4-BE49-F238E27FC236}">
                <a16:creationId xmlns:a16="http://schemas.microsoft.com/office/drawing/2014/main" id="{0C436ABA-F1FF-4156-AAD4-B3DEF64C3FCD}"/>
              </a:ext>
            </a:extLst>
          </p:cNvPr>
          <p:cNvSpPr txBox="1"/>
          <p:nvPr/>
        </p:nvSpPr>
        <p:spPr>
          <a:xfrm>
            <a:off x="7348538" y="2035569"/>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#Framework </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35269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01</a:t>
            </a:r>
            <a:endParaRPr kumimoji="0" lang="fr-FR" sz="48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rPr>
              <a:t>MVC-Pattern.</a:t>
            </a:r>
            <a:endParaRPr kumimoji="0" lang="fr-FR" sz="2000" b="0" i="0" u="none" strike="noStrike" kern="1200" cap="none" spc="0" normalizeH="0" baseline="0" noProof="0" dirty="0">
              <a:ln>
                <a:noFill/>
              </a:ln>
              <a:solidFill>
                <a:prstClr val="white"/>
              </a:solidFill>
              <a:effectLst/>
              <a:uLnTx/>
              <a:uFillTx/>
              <a:latin typeface="Helvetica Neue Moyen" charset="0"/>
              <a:ea typeface="+mn-ea"/>
              <a:cs typeface="Helvetica Neue Moyen" charset="0"/>
            </a:endParaRP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Codeigniter</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basiert</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auf dem Model View Controller Pattern.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Web-Frontend – View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API/Backend – Controller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Neue Normal" charset="0"/>
                <a:ea typeface="+mn-ea"/>
                <a:cs typeface="Helvetica Neue Normal" charset="0"/>
              </a:rPr>
              <a:t>Datenbank</a:t>
            </a:r>
            <a:r>
              <a:rPr kumimoji="0" lang="en-US" sz="1200" b="0" i="0" u="none" strike="noStrike" kern="1200" cap="none" spc="0" normalizeH="0" baseline="0" noProof="0" dirty="0">
                <a:ln>
                  <a:noFill/>
                </a:ln>
                <a:solidFill>
                  <a:prstClr val="white"/>
                </a:solidFill>
                <a:effectLst/>
                <a:uLnTx/>
                <a:uFillTx/>
                <a:latin typeface="Helvetica Neue Normal" charset="0"/>
                <a:ea typeface="+mn-ea"/>
                <a:cs typeface="Helvetica Neue Normal" charset="0"/>
              </a:rPr>
              <a:t> - Model </a:t>
            </a: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02</a:t>
            </a:r>
            <a:endParaRPr kumimoji="0" lang="fr-FR"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Perfomance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5" name="TextBox 16">
            <a:extLst>
              <a:ext uri="{FF2B5EF4-FFF2-40B4-BE49-F238E27FC236}">
                <a16:creationId xmlns:a16="http://schemas.microsoft.com/office/drawing/2014/main" id="{AF66C89A-CF34-4814-81A0-E713C4548B8E}"/>
              </a:ext>
            </a:extLst>
          </p:cNvPr>
          <p:cNvSpPr txBox="1"/>
          <p:nvPr/>
        </p:nvSpPr>
        <p:spPr>
          <a:xfrm>
            <a:off x="4677104" y="4388946"/>
            <a:ext cx="2785241" cy="13508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Aufgrund des geringen Speicherbedarfs, und der Losenkoppelung von einzelnen Komponenten sind die Antwort Zeiten im Vergleich zu anderen Frameworks geringer.</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6085" cy="812530"/>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03</a:t>
            </a:r>
            <a:endParaRPr kumimoji="0" lang="fr-FR" sz="48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Segoe UI"/>
                <a:ea typeface="+mn-ea"/>
                <a:cs typeface="+mn-cs"/>
              </a:rPr>
              <a:t>Komponenten</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9" name="TextBox 16">
            <a:extLst>
              <a:ext uri="{FF2B5EF4-FFF2-40B4-BE49-F238E27FC236}">
                <a16:creationId xmlns:a16="http://schemas.microsoft.com/office/drawing/2014/main" id="{6306C3D5-AD87-44B1-8949-77953E09DFBF}"/>
              </a:ext>
            </a:extLst>
          </p:cNvPr>
          <p:cNvSpPr txBox="1"/>
          <p:nvPr/>
        </p:nvSpPr>
        <p:spPr>
          <a:xfrm>
            <a:off x="8324194" y="4388946"/>
            <a:ext cx="2785241" cy="10738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1D1D1D"/>
                </a:solidFill>
                <a:effectLst/>
                <a:uLnTx/>
                <a:uFillTx/>
                <a:latin typeface="Segoe UI" panose="020B0502040204020203" pitchFamily="34" charset="0"/>
                <a:ea typeface="+mn-ea"/>
              </a:rPr>
              <a:t>Codeigniter</a:t>
            </a: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 kommt mit einer Vielzahl an sehr hilfreichen Komponenten die man bei Belieben einfach einbinden kann, wenn diese gebraucht werden.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22" name="TextBox 3">
            <a:extLst>
              <a:ext uri="{FF2B5EF4-FFF2-40B4-BE49-F238E27FC236}">
                <a16:creationId xmlns:a16="http://schemas.microsoft.com/office/drawing/2014/main" id="{495CFD0A-9AF4-48BE-9012-FFCFEE069662}"/>
              </a:ext>
            </a:extLst>
          </p:cNvPr>
          <p:cNvSpPr txBox="1"/>
          <p:nvPr/>
        </p:nvSpPr>
        <p:spPr>
          <a:xfrm>
            <a:off x="625365" y="1681824"/>
            <a:ext cx="4076700"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Wichtige</a:t>
            </a:r>
            <a:r>
              <a:rPr kumimoji="0" lang="fr-FR" sz="36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t>
            </a:r>
            <a:r>
              <a:rPr kumimoji="0" lang="fr-FR" sz="36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Elemente</a:t>
            </a:r>
            <a:endParaRPr kumimoji="0" lang="fr-FR" sz="36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23" name="TextBox 17">
            <a:extLst>
              <a:ext uri="{FF2B5EF4-FFF2-40B4-BE49-F238E27FC236}">
                <a16:creationId xmlns:a16="http://schemas.microsoft.com/office/drawing/2014/main" id="{4806CC97-19C0-4DFD-B1C1-76ABD7634565}"/>
              </a:ext>
            </a:extLst>
          </p:cNvPr>
          <p:cNvSpPr txBox="1"/>
          <p:nvPr/>
        </p:nvSpPr>
        <p:spPr>
          <a:xfrm>
            <a:off x="625365" y="1511727"/>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FC8451"/>
                </a:solidFill>
                <a:effectLst/>
                <a:uLnTx/>
                <a:uFillTx/>
                <a:latin typeface="Helvetica Neue Moyen" charset="0"/>
                <a:ea typeface="+mn-ea"/>
                <a:cs typeface="Helvetica Neue Normal" charset="0"/>
              </a:rPr>
              <a:t>Codeigniter</a:t>
            </a:r>
            <a:endParaRPr kumimoji="0" lang="fr-FR"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33929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Architektur</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3A3A3A"/>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43025" y="2404002"/>
            <a:ext cx="300458" cy="300458"/>
          </a:xfrm>
          <a:prstGeom prst="rect">
            <a:avLst/>
          </a:prstGeom>
        </p:spPr>
      </p:pic>
      <p:sp>
        <p:nvSpPr>
          <p:cNvPr id="16" name="TextBox 19">
            <a:extLst>
              <a:ext uri="{FF2B5EF4-FFF2-40B4-BE49-F238E27FC236}">
                <a16:creationId xmlns:a16="http://schemas.microsoft.com/office/drawing/2014/main" id="{62675945-6A41-48B6-A735-3A9B30F8E7A3}"/>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4">
            <a:extLst>
              <a:ext uri="{FF2B5EF4-FFF2-40B4-BE49-F238E27FC236}">
                <a16:creationId xmlns:a16="http://schemas.microsoft.com/office/drawing/2014/main" id="{C1B0B0AB-D3D8-4B28-9894-5FCA96136177}"/>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349588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Helvetica Neue Normal" charset="0"/>
              <a:ea typeface="+mn-ea"/>
              <a:cs typeface="+mn-cs"/>
            </a:endParaRPr>
          </a:p>
        </p:txBody>
      </p:sp>
      <p:pic>
        <p:nvPicPr>
          <p:cNvPr id="11" name="Bildplatzhalter 10">
            <a:extLst>
              <a:ext uri="{FF2B5EF4-FFF2-40B4-BE49-F238E27FC236}">
                <a16:creationId xmlns:a16="http://schemas.microsoft.com/office/drawing/2014/main" id="{0DEE3F42-B7F7-43E5-A130-343953A51565}"/>
              </a:ext>
            </a:extLst>
          </p:cNvPr>
          <p:cNvPicPr>
            <a:picLocks noGrp="1" noChangeAspect="1"/>
          </p:cNvPicPr>
          <p:nvPr>
            <p:ph type="pic" sz="quarter" idx="10"/>
          </p:nvPr>
        </p:nvPicPr>
        <p:blipFill rotWithShape="1">
          <a:blip r:embed="rId2"/>
          <a:srcRect l="-1627" t="-11117" r="-1539" b="-16215"/>
          <a:stretch/>
        </p:blipFill>
        <p:spPr>
          <a:xfrm>
            <a:off x="34058" y="981515"/>
            <a:ext cx="7580368" cy="4290948"/>
          </a:xfrm>
          <a:prstGeom prst="rect">
            <a:avLst/>
          </a:prstGeom>
          <a:solidFill>
            <a:srgbClr val="FFFFFF">
              <a:shade val="85000"/>
            </a:srgbClr>
          </a:solidFill>
          <a:ln w="88900" cap="sq">
            <a:solidFill>
              <a:srgbClr val="FFFFFF"/>
            </a:solidFill>
            <a:miter lim="800000"/>
          </a:ln>
          <a:effectLst>
            <a:innerShdw blurRad="1168400" dist="355600">
              <a:schemeClr val="tx1"/>
            </a:inn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371AEA08-9A2B-4F52-A96F-9667B880E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51" y="842303"/>
            <a:ext cx="7765586" cy="4895824"/>
          </a:xfrm>
          <a:prstGeom prst="rect">
            <a:avLst/>
          </a:prstGeom>
          <a:effectLst>
            <a:glow>
              <a:schemeClr val="accent1">
                <a:alpha val="40000"/>
              </a:schemeClr>
            </a:glow>
            <a:outerShdw blurRad="279400" dist="50800" dir="5400000" algn="ctr" rotWithShape="0">
              <a:srgbClr val="000000">
                <a:alpha val="66000"/>
              </a:srgbClr>
            </a:outerShdw>
            <a:softEdge rad="0"/>
          </a:effectLst>
        </p:spPr>
      </p:pic>
      <p:sp>
        <p:nvSpPr>
          <p:cNvPr id="5" name="TextBox 4">
            <a:extLst>
              <a:ext uri="{FF2B5EF4-FFF2-40B4-BE49-F238E27FC236}">
                <a16:creationId xmlns:a16="http://schemas.microsoft.com/office/drawing/2014/main" id="{67AD1969-D07A-40CF-844F-99D3DC51AB74}"/>
              </a:ext>
            </a:extLst>
          </p:cNvPr>
          <p:cNvSpPr txBox="1"/>
          <p:nvPr/>
        </p:nvSpPr>
        <p:spPr>
          <a:xfrm>
            <a:off x="7980363" y="2010818"/>
            <a:ext cx="3500437" cy="1495794"/>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Backend-</a:t>
            </a:r>
            <a:r>
              <a:rPr kumimoji="0" lang="en-US"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Architektur</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62781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1D1D1D"/>
                </a:solidFill>
                <a:effectLst/>
                <a:uLnTx/>
                <a:uFillTx/>
                <a:latin typeface="Segoe UI" panose="020B0502040204020203" pitchFamily="34" charset="0"/>
                <a:ea typeface="+mn-ea"/>
              </a:rPr>
              <a:t>Die Teilsysteme App &amp; Web stellen Anfragen an die entsprechende Backend Schnittstelle, wo diese dann verarbeitet wird und gegebenenfalls auf die Datenbank zugegriffen wird. Nach der Bearbeitung der Anfrage kommt eine Rückmeldung (Response) mit den erfragten Informationen.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8" name="TextBox 7">
            <a:extLst>
              <a:ext uri="{FF2B5EF4-FFF2-40B4-BE49-F238E27FC236}">
                <a16:creationId xmlns:a16="http://schemas.microsoft.com/office/drawing/2014/main" id="{77F113F6-26ED-4418-BC81-92164167B219}"/>
              </a:ext>
            </a:extLst>
          </p:cNvPr>
          <p:cNvSpPr txBox="1"/>
          <p:nvPr/>
        </p:nvSpPr>
        <p:spPr>
          <a:xfrm>
            <a:off x="8010397" y="1748352"/>
            <a:ext cx="1809750" cy="20127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a:t>
            </a:r>
            <a:r>
              <a:rPr kumimoji="0" lang="en-US" sz="1200" b="0" i="0" u="none" strike="noStrike" kern="1200" cap="none" spc="100" normalizeH="0" baseline="0" noProof="0" dirty="0" err="1">
                <a:ln>
                  <a:noFill/>
                </a:ln>
                <a:solidFill>
                  <a:srgbClr val="FC8451"/>
                </a:solidFill>
                <a:effectLst/>
                <a:uLnTx/>
                <a:uFillTx/>
                <a:latin typeface="Helvetica Neue Moyen" charset="0"/>
                <a:ea typeface="+mn-ea"/>
                <a:cs typeface="Helvetica Neue Normal" charset="0"/>
              </a:rPr>
              <a:t>Architektur</a:t>
            </a:r>
            <a:endPar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spTree>
    <p:extLst>
      <p:ext uri="{BB962C8B-B14F-4D97-AF65-F5344CB8AC3E}">
        <p14:creationId xmlns:p14="http://schemas.microsoft.com/office/powerpoint/2010/main" val="2674798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375256" y="814647"/>
            <a:ext cx="6380933"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Klassendiagramm</a:t>
            </a:r>
            <a:endParaRPr kumimoji="0" lang="fr-FR"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375254" y="1831382"/>
            <a:ext cx="6380935" cy="208199"/>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Basierend</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auf dem MVC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Konzept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erhält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jede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Entität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Model, Controller und View.</a:t>
            </a:r>
            <a:endParaRPr kumimoji="0" lang="fr-FR"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
        <p:nvSpPr>
          <p:cNvPr id="10" name="TextBox 7">
            <a:extLst>
              <a:ext uri="{FF2B5EF4-FFF2-40B4-BE49-F238E27FC236}">
                <a16:creationId xmlns:a16="http://schemas.microsoft.com/office/drawing/2014/main" id="{79988339-F4E1-4579-9927-750ECBA780CB}"/>
              </a:ext>
            </a:extLst>
          </p:cNvPr>
          <p:cNvSpPr txBox="1"/>
          <p:nvPr/>
        </p:nvSpPr>
        <p:spPr>
          <a:xfrm>
            <a:off x="381508" y="628909"/>
            <a:ext cx="1817716" cy="42287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#MVC (Controller)</a:t>
            </a:r>
            <a:endParaRPr kumimoji="0" lang="fr-FR" sz="1200" b="0" i="0" u="none" strike="noStrike" kern="1200" cap="none" spc="0" normalizeH="0" baseline="0" noProof="0" dirty="0">
              <a:ln>
                <a:noFill/>
              </a:ln>
              <a:solidFill>
                <a:srgbClr val="FC8451"/>
              </a:solidFill>
              <a:effectLst/>
              <a:uLnTx/>
              <a:uFillTx/>
              <a:latin typeface="Helvetica Neue Moyen" charset="0"/>
              <a:ea typeface="+mn-ea"/>
              <a:cs typeface="Helvetica Neue Moyen"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endParaRPr>
          </a:p>
        </p:txBody>
      </p:sp>
      <p:pic>
        <p:nvPicPr>
          <p:cNvPr id="17" name="Grafik 16">
            <a:extLst>
              <a:ext uri="{FF2B5EF4-FFF2-40B4-BE49-F238E27FC236}">
                <a16:creationId xmlns:a16="http://schemas.microsoft.com/office/drawing/2014/main" id="{339BC324-964F-4A2B-838C-AD5713D0C56B}"/>
              </a:ext>
            </a:extLst>
          </p:cNvPr>
          <p:cNvPicPr>
            <a:picLocks noChangeAspect="1"/>
          </p:cNvPicPr>
          <p:nvPr/>
        </p:nvPicPr>
        <p:blipFill>
          <a:blip r:embed="rId2"/>
          <a:stretch>
            <a:fillRect/>
          </a:stretch>
        </p:blipFill>
        <p:spPr>
          <a:xfrm>
            <a:off x="375254" y="2633443"/>
            <a:ext cx="11367962" cy="3409910"/>
          </a:xfrm>
          <a:prstGeom prst="rect">
            <a:avLst/>
          </a:prstGeom>
        </p:spPr>
      </p:pic>
    </p:spTree>
    <p:extLst>
      <p:ext uri="{BB962C8B-B14F-4D97-AF65-F5344CB8AC3E}">
        <p14:creationId xmlns:p14="http://schemas.microsoft.com/office/powerpoint/2010/main" val="46632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Architektur</a:t>
            </a: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38760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85875" y="3297324"/>
            <a:ext cx="300458" cy="300458"/>
          </a:xfrm>
          <a:prstGeom prst="rect">
            <a:avLst/>
          </a:prstGeom>
        </p:spPr>
      </p:pic>
      <p:sp>
        <p:nvSpPr>
          <p:cNvPr id="16" name="TextBox 19">
            <a:extLst>
              <a:ext uri="{FF2B5EF4-FFF2-40B4-BE49-F238E27FC236}">
                <a16:creationId xmlns:a16="http://schemas.microsoft.com/office/drawing/2014/main" id="{DFFBDE2A-5C95-4065-B472-9347251E1E1C}"/>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1D1D1D"/>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7" name="TextBox 14">
            <a:extLst>
              <a:ext uri="{FF2B5EF4-FFF2-40B4-BE49-F238E27FC236}">
                <a16:creationId xmlns:a16="http://schemas.microsoft.com/office/drawing/2014/main" id="{E984B30A-4F21-411C-B0C8-CA0BC538ADF9}"/>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360700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20207D2-9D30-481D-A38B-B1C26C50270D}"/>
              </a:ext>
            </a:extLst>
          </p:cNvPr>
          <p:cNvSpPr txBox="1"/>
          <p:nvPr/>
        </p:nvSpPr>
        <p:spPr>
          <a:xfrm>
            <a:off x="1343025" y="1075523"/>
            <a:ext cx="950595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54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Routen</a:t>
            </a:r>
          </a:p>
        </p:txBody>
      </p:sp>
      <p:graphicFrame>
        <p:nvGraphicFramePr>
          <p:cNvPr id="5" name="Table 3">
            <a:extLst>
              <a:ext uri="{FF2B5EF4-FFF2-40B4-BE49-F238E27FC236}">
                <a16:creationId xmlns:a16="http://schemas.microsoft.com/office/drawing/2014/main" id="{258F5B75-118F-4D85-979F-658424C298EB}"/>
              </a:ext>
            </a:extLst>
          </p:cNvPr>
          <p:cNvGraphicFramePr>
            <a:graphicFrameLocks noGrp="1"/>
          </p:cNvGraphicFramePr>
          <p:nvPr>
            <p:extLst/>
          </p:nvPr>
        </p:nvGraphicFramePr>
        <p:xfrm>
          <a:off x="1343025" y="3111156"/>
          <a:ext cx="9626138" cy="2682045"/>
        </p:xfrm>
        <a:graphic>
          <a:graphicData uri="http://schemas.openxmlformats.org/drawingml/2006/table">
            <a:tbl>
              <a:tblPr firstRow="1" bandRow="1">
                <a:tableStyleId>{5C22544A-7EE6-4342-B048-85BDC9FD1C3A}</a:tableStyleId>
              </a:tblPr>
              <a:tblGrid>
                <a:gridCol w="1910542">
                  <a:extLst>
                    <a:ext uri="{9D8B030D-6E8A-4147-A177-3AD203B41FA5}">
                      <a16:colId xmlns:a16="http://schemas.microsoft.com/office/drawing/2014/main" val="3082751956"/>
                    </a:ext>
                  </a:extLst>
                </a:gridCol>
                <a:gridCol w="2162695">
                  <a:extLst>
                    <a:ext uri="{9D8B030D-6E8A-4147-A177-3AD203B41FA5}">
                      <a16:colId xmlns:a16="http://schemas.microsoft.com/office/drawing/2014/main" val="2244812369"/>
                    </a:ext>
                  </a:extLst>
                </a:gridCol>
                <a:gridCol w="1853738">
                  <a:extLst>
                    <a:ext uri="{9D8B030D-6E8A-4147-A177-3AD203B41FA5}">
                      <a16:colId xmlns:a16="http://schemas.microsoft.com/office/drawing/2014/main" val="596098516"/>
                    </a:ext>
                  </a:extLst>
                </a:gridCol>
                <a:gridCol w="1770611">
                  <a:extLst>
                    <a:ext uri="{9D8B030D-6E8A-4147-A177-3AD203B41FA5}">
                      <a16:colId xmlns:a16="http://schemas.microsoft.com/office/drawing/2014/main" val="583604825"/>
                    </a:ext>
                  </a:extLst>
                </a:gridCol>
                <a:gridCol w="1928552">
                  <a:extLst>
                    <a:ext uri="{9D8B030D-6E8A-4147-A177-3AD203B41FA5}">
                      <a16:colId xmlns:a16="http://schemas.microsoft.com/office/drawing/2014/main" val="536245533"/>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i="0" kern="1200" dirty="0">
                        <a:solidFill>
                          <a:schemeClr val="lt1"/>
                        </a:solidFill>
                        <a:latin typeface="Helvetica Neue Moyen" charset="0"/>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bg1"/>
                          </a:solidFill>
                          <a:latin typeface="Helvetica Neue Moyen" charset="0"/>
                          <a:ea typeface="+mn-ea"/>
                          <a:cs typeface="+mn-cs"/>
                        </a:rPr>
                        <a:t>Add</a:t>
                      </a:r>
                      <a:r>
                        <a:rPr lang="fr-FR" sz="1200" b="0" i="0" kern="1200" dirty="0">
                          <a:solidFill>
                            <a:schemeClr val="bg1"/>
                          </a:solidFill>
                          <a:latin typeface="Helvetica Neue Moyen" charset="0"/>
                          <a:ea typeface="+mn-ea"/>
                          <a:cs typeface="+mn-cs"/>
                        </a:rPr>
                        <a:t>/</a:t>
                      </a:r>
                      <a:r>
                        <a:rPr lang="fr-FR" sz="1200" b="0" i="0" kern="1200" dirty="0" err="1">
                          <a:solidFill>
                            <a:schemeClr val="bg1"/>
                          </a:solidFill>
                          <a:latin typeface="Helvetica Neue Moyen" charset="0"/>
                          <a:ea typeface="+mn-ea"/>
                          <a:cs typeface="+mn-cs"/>
                        </a:rPr>
                        <a:t>Create</a:t>
                      </a:r>
                      <a:endParaRPr lang="fr-FR" sz="1200" b="0" i="0" kern="1200" dirty="0">
                        <a:solidFill>
                          <a:schemeClr val="bg1"/>
                        </a:solidFill>
                        <a:latin typeface="Helvetica Neue Moyen" charset="0"/>
                        <a:ea typeface="+mn-ea"/>
                        <a:cs typeface="+mn-cs"/>
                      </a:endParaRP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Show/Read</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bg1"/>
                          </a:solidFill>
                          <a:latin typeface="Helvetica Neue Moyen" charset="0"/>
                          <a:ea typeface="+mn-ea"/>
                          <a:cs typeface="+mn-cs"/>
                        </a:rPr>
                        <a:t>Edit/Update</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bg1"/>
                          </a:solidFill>
                          <a:latin typeface="Helvetica Neue Moyen" charset="0"/>
                          <a:ea typeface="+mn-ea"/>
                          <a:cs typeface="+mn-cs"/>
                        </a:rPr>
                        <a:t>Delete</a:t>
                      </a:r>
                      <a:endParaRPr lang="fr-FR" sz="1200" b="0" i="0" kern="1200" dirty="0">
                        <a:solidFill>
                          <a:schemeClr val="bg1"/>
                        </a:solidFill>
                        <a:latin typeface="Helvetica Neue Moyen" charset="0"/>
                        <a:ea typeface="+mn-ea"/>
                        <a:cs typeface="+mn-cs"/>
                      </a:endParaRP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Flight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a:t>
                      </a:r>
                      <a:r>
                        <a:rPr lang="fr-FR" sz="1000" b="0" i="0" kern="1200" dirty="0" err="1">
                          <a:solidFill>
                            <a:schemeClr val="tx1"/>
                          </a:solidFill>
                          <a:latin typeface="Helvetica Neue Normal" charset="0"/>
                          <a:ea typeface="+mn-ea"/>
                          <a:cs typeface="+mn-cs"/>
                        </a:rPr>
                        <a:t>add_fight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/flight/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Drone</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a:t>
                      </a:r>
                      <a:r>
                        <a:rPr lang="fr-FR" sz="1000" b="0" i="0" kern="1200" dirty="0" err="1">
                          <a:solidFill>
                            <a:schemeClr val="tx1"/>
                          </a:solidFill>
                          <a:latin typeface="Helvetica Neue Normal" charset="0"/>
                          <a:ea typeface="+mn-ea"/>
                          <a:cs typeface="+mn-cs"/>
                        </a:rPr>
                        <a:t>add_drone</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/drone/</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Battery</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add_battery</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de-DE" sz="1000" b="0" i="0" kern="1200" noProof="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de-DE" sz="1000" b="0" i="0" kern="1200" noProof="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de-DE" sz="1000" b="0" i="0" kern="1200" noProof="0" dirty="0" err="1">
                          <a:solidFill>
                            <a:schemeClr val="tx1"/>
                          </a:solidFill>
                          <a:latin typeface="Helvetica Neue Normal" charset="0"/>
                          <a:ea typeface="+mn-ea"/>
                          <a:cs typeface="+mn-cs"/>
                        </a:rPr>
                        <a:t>battery</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User</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a:t>
                      </a:r>
                      <a:r>
                        <a:rPr lang="fr-FR" sz="1000" b="0" i="0" kern="1200" dirty="0" err="1">
                          <a:solidFill>
                            <a:schemeClr val="tx1"/>
                          </a:solidFill>
                          <a:latin typeface="Helvetica Neue Normal" charset="0"/>
                          <a:ea typeface="+mn-ea"/>
                          <a:cs typeface="+mn-cs"/>
                        </a:rPr>
                        <a:t>add_pilot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/user/</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Checklist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a:t>
                      </a:r>
                      <a:r>
                        <a:rPr lang="fr-FR" sz="1000" b="0" i="0" kern="1200" dirty="0" err="1">
                          <a:solidFill>
                            <a:schemeClr val="tx1"/>
                          </a:solidFill>
                          <a:latin typeface="Helvetica Neue Normal" charset="0"/>
                          <a:ea typeface="+mn-ea"/>
                          <a:cs typeface="+mn-cs"/>
                        </a:rPr>
                        <a:t>add_checklist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/checklist/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lt1"/>
                          </a:solidFill>
                          <a:latin typeface="Helvetica Neue Moyen" charset="0"/>
                          <a:ea typeface="+mn-ea"/>
                          <a:cs typeface="+mn-cs"/>
                        </a:rPr>
                        <a:t>Checklist </a:t>
                      </a:r>
                      <a:r>
                        <a:rPr lang="fr-FR" sz="1000" b="0" i="0" kern="1200" dirty="0" err="1">
                          <a:solidFill>
                            <a:schemeClr val="lt1"/>
                          </a:solidFill>
                          <a:latin typeface="Helvetica Neue Moyen" charset="0"/>
                          <a:ea typeface="+mn-ea"/>
                          <a:cs typeface="+mn-cs"/>
                        </a:rPr>
                        <a:t>Element</a:t>
                      </a:r>
                      <a:endParaRPr lang="fr-FR" sz="1000" b="0" i="0" kern="1200" dirty="0">
                        <a:solidFill>
                          <a:schemeClr val="lt1"/>
                        </a:solidFill>
                        <a:latin typeface="Helvetica Neue Moyen" charset="0"/>
                        <a:ea typeface="+mn-ea"/>
                        <a:cs typeface="+mn-cs"/>
                      </a:endParaRP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add_element</a:t>
                      </a:r>
                      <a:endParaRPr lang="fr-FR" sz="1000" b="0" i="0" kern="1200" dirty="0">
                        <a:solidFill>
                          <a:schemeClr val="tx1"/>
                        </a:solidFill>
                        <a:latin typeface="Helvetica Neue Normal" charset="0"/>
                        <a:ea typeface="+mn-ea"/>
                        <a:cs typeface="+mn-cs"/>
                      </a:endParaRP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/show/id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edit</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checklist_element</a:t>
                      </a:r>
                      <a:r>
                        <a:rPr lang="fr-FR" sz="1000" b="0" i="0" kern="1200" dirty="0">
                          <a:solidFill>
                            <a:schemeClr val="tx1"/>
                          </a:solidFill>
                          <a:latin typeface="Helvetica Neue Normal" charset="0"/>
                          <a:ea typeface="+mn-ea"/>
                          <a:cs typeface="+mn-cs"/>
                        </a:rPr>
                        <a:t>/</a:t>
                      </a:r>
                      <a:r>
                        <a:rPr lang="fr-FR" sz="1000" b="0" i="0" kern="1200" dirty="0" err="1">
                          <a:solidFill>
                            <a:schemeClr val="tx1"/>
                          </a:solidFill>
                          <a:latin typeface="Helvetica Neue Normal" charset="0"/>
                          <a:ea typeface="+mn-ea"/>
                          <a:cs typeface="+mn-cs"/>
                        </a:rPr>
                        <a:t>delete</a:t>
                      </a:r>
                      <a:r>
                        <a:rPr lang="fr-FR" sz="1000" b="0" i="0" kern="1200" dirty="0">
                          <a:solidFill>
                            <a:schemeClr val="tx1"/>
                          </a:solidFill>
                          <a:latin typeface="Helvetica Neue Normal" charset="0"/>
                          <a:ea typeface="+mn-ea"/>
                          <a:cs typeface="+mn-cs"/>
                        </a:rPr>
                        <a:t>/id</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bl>
          </a:graphicData>
        </a:graphic>
      </p:graphicFrame>
      <p:sp>
        <p:nvSpPr>
          <p:cNvPr id="7" name="TextBox 128">
            <a:extLst>
              <a:ext uri="{FF2B5EF4-FFF2-40B4-BE49-F238E27FC236}">
                <a16:creationId xmlns:a16="http://schemas.microsoft.com/office/drawing/2014/main" id="{946D46B5-CA0E-46A5-AC6E-971674104E6E}"/>
              </a:ext>
            </a:extLst>
          </p:cNvPr>
          <p:cNvSpPr txBox="1"/>
          <p:nvPr/>
        </p:nvSpPr>
        <p:spPr>
          <a:xfrm>
            <a:off x="1343025" y="800100"/>
            <a:ext cx="1161728"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C8451"/>
                </a:solidFill>
                <a:effectLst/>
                <a:uLnTx/>
                <a:uFillTx/>
                <a:latin typeface="Helvetica Neue Moyen" charset="0"/>
                <a:ea typeface="+mn-ea"/>
                <a:cs typeface="Helvetica Neue Normal" charset="0"/>
              </a:rPr>
              <a:t>#Routing / API</a:t>
            </a:r>
          </a:p>
        </p:txBody>
      </p:sp>
      <p:sp>
        <p:nvSpPr>
          <p:cNvPr id="6" name="TextBox 6">
            <a:extLst>
              <a:ext uri="{FF2B5EF4-FFF2-40B4-BE49-F238E27FC236}">
                <a16:creationId xmlns:a16="http://schemas.microsoft.com/office/drawing/2014/main" id="{20EE515F-8390-43D9-AAF0-B26A0C5245EA}"/>
              </a:ext>
            </a:extLst>
          </p:cNvPr>
          <p:cNvSpPr txBox="1"/>
          <p:nvPr/>
        </p:nvSpPr>
        <p:spPr>
          <a:xfrm>
            <a:off x="1343025" y="1945730"/>
            <a:ext cx="9626138" cy="79682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Routen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gibt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es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wichtige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Aktionen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z.b</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CRUD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Operationen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(Create, Read, Update, Delete)</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Sie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folgen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einen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Schema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index.php</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/controller/</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methode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/parameter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Für</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jeden</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Controller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im</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System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gibt</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es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mehrere</a:t>
            </a:r>
            <a:r>
              <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rPr>
              <a:t> </a:t>
            </a:r>
            <a:r>
              <a:rPr kumimoji="0" lang="en-US" sz="1200" b="0" i="0" u="none" strike="noStrike" kern="1200" cap="none" spc="0" normalizeH="0" baseline="0" noProof="0" dirty="0" err="1">
                <a:ln>
                  <a:noFill/>
                </a:ln>
                <a:solidFill>
                  <a:srgbClr val="1D1D1D"/>
                </a:solidFill>
                <a:effectLst/>
                <a:uLnTx/>
                <a:uFillTx/>
                <a:latin typeface="Helvetica Neue Normal" charset="0"/>
                <a:ea typeface="+mn-ea"/>
                <a:cs typeface="Helvetica Neue Normal" charset="0"/>
              </a:rPr>
              <a:t>Routen</a:t>
            </a:r>
            <a:endParaRPr kumimoji="0" lang="en-US" sz="1200" b="0" i="0" u="none" strike="noStrike" kern="1200" cap="none" spc="0" normalizeH="0" baseline="0" noProof="0" dirty="0">
              <a:ln>
                <a:noFill/>
              </a:ln>
              <a:solidFill>
                <a:srgbClr val="1D1D1D"/>
              </a:solidFill>
              <a:effectLst/>
              <a:uLnTx/>
              <a:uFillTx/>
              <a:latin typeface="Helvetica Neue Normal" charset="0"/>
              <a:ea typeface="+mn-ea"/>
              <a:cs typeface="Helvetica Neue Normal" charset="0"/>
            </a:endParaRPr>
          </a:p>
        </p:txBody>
      </p:sp>
    </p:spTree>
    <p:extLst>
      <p:ext uri="{BB962C8B-B14F-4D97-AF65-F5344CB8AC3E}">
        <p14:creationId xmlns:p14="http://schemas.microsoft.com/office/powerpoint/2010/main" val="304293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6">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8" name="Grafik 27">
            <a:extLst>
              <a:ext uri="{FF2B5EF4-FFF2-40B4-BE49-F238E27FC236}">
                <a16:creationId xmlns:a16="http://schemas.microsoft.com/office/drawing/2014/main" id="{4B899BEA-7581-4360-84DA-E55059D35015}"/>
              </a:ext>
            </a:extLst>
          </p:cNvPr>
          <p:cNvPicPr>
            <a:picLocks noChangeAspect="1"/>
          </p:cNvPicPr>
          <p:nvPr/>
        </p:nvPicPr>
        <p:blipFill>
          <a:blip r:embed="rId3"/>
          <a:stretch>
            <a:fillRect/>
          </a:stretch>
        </p:blipFill>
        <p:spPr>
          <a:xfrm>
            <a:off x="-136159" y="0"/>
            <a:ext cx="12328159" cy="6877686"/>
          </a:xfrm>
          <a:prstGeom prst="rect">
            <a:avLst/>
          </a:prstGeom>
        </p:spPr>
      </p:pic>
      <p:cxnSp>
        <p:nvCxnSpPr>
          <p:cNvPr id="30" name="Gerade Verbindung mit Pfeil 29">
            <a:extLst>
              <a:ext uri="{FF2B5EF4-FFF2-40B4-BE49-F238E27FC236}">
                <a16:creationId xmlns:a16="http://schemas.microsoft.com/office/drawing/2014/main" id="{861AB0D5-0120-426C-A745-0221054FBF19}"/>
              </a:ext>
            </a:extLst>
          </p:cNvPr>
          <p:cNvCxnSpPr>
            <a:cxnSpLocks/>
          </p:cNvCxnSpPr>
          <p:nvPr/>
        </p:nvCxnSpPr>
        <p:spPr>
          <a:xfrm flipH="1">
            <a:off x="3096883" y="1169666"/>
            <a:ext cx="3465958" cy="133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2E84778C-7A74-4906-8D11-B3992B162A1B}"/>
              </a:ext>
            </a:extLst>
          </p:cNvPr>
          <p:cNvSpPr txBox="1"/>
          <p:nvPr/>
        </p:nvSpPr>
        <p:spPr>
          <a:xfrm rot="20404254">
            <a:off x="3326515" y="1412576"/>
            <a:ext cx="3131928" cy="363882"/>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Methode des Controllers</a:t>
            </a:r>
          </a:p>
        </p:txBody>
      </p:sp>
      <p:sp>
        <p:nvSpPr>
          <p:cNvPr id="35" name="Textfeld 34">
            <a:extLst>
              <a:ext uri="{FF2B5EF4-FFF2-40B4-BE49-F238E27FC236}">
                <a16:creationId xmlns:a16="http://schemas.microsoft.com/office/drawing/2014/main" id="{DB60115B-ABFB-4A6F-B324-0E85537D8068}"/>
              </a:ext>
            </a:extLst>
          </p:cNvPr>
          <p:cNvSpPr txBox="1"/>
          <p:nvPr/>
        </p:nvSpPr>
        <p:spPr>
          <a:xfrm>
            <a:off x="3876766" y="805784"/>
            <a:ext cx="4218317" cy="363882"/>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Beispiel: /</a:t>
            </a:r>
            <a:r>
              <a:rPr kumimoji="0" lang="de-DE" sz="1800" b="0" i="0" u="none" strike="noStrike" kern="1200" cap="none" spc="0" normalizeH="0" baseline="0" noProof="0" dirty="0" err="1">
                <a:ln>
                  <a:noFill/>
                </a:ln>
                <a:solidFill>
                  <a:srgbClr val="FC8451"/>
                </a:solidFill>
                <a:effectLst/>
                <a:uLnTx/>
                <a:uFillTx/>
                <a:latin typeface="Segoe UI"/>
                <a:ea typeface="+mn-ea"/>
                <a:cs typeface="+mn-cs"/>
              </a:rPr>
              <a:t>index.php</a:t>
            </a:r>
            <a:r>
              <a:rPr kumimoji="0" lang="de-DE" sz="1800" b="0" i="0" u="none" strike="noStrike" kern="1200" cap="none" spc="0" normalizeH="0" baseline="0" noProof="0" dirty="0">
                <a:ln>
                  <a:noFill/>
                </a:ln>
                <a:solidFill>
                  <a:srgbClr val="FC8451"/>
                </a:solidFill>
                <a:effectLst/>
                <a:uLnTx/>
                <a:uFillTx/>
                <a:latin typeface="Segoe UI"/>
                <a:ea typeface="+mn-ea"/>
                <a:cs typeface="+mn-cs"/>
              </a:rPr>
              <a:t>/</a:t>
            </a:r>
            <a:r>
              <a:rPr kumimoji="0" lang="de-DE" sz="1800" b="0" i="0" u="none" strike="noStrike" kern="1200" cap="none" spc="0" normalizeH="0" baseline="0" noProof="0" dirty="0" err="1">
                <a:ln>
                  <a:noFill/>
                </a:ln>
                <a:solidFill>
                  <a:srgbClr val="FC8451"/>
                </a:solidFill>
                <a:effectLst/>
                <a:uLnTx/>
                <a:uFillTx/>
                <a:latin typeface="Segoe UI"/>
                <a:ea typeface="+mn-ea"/>
                <a:cs typeface="+mn-cs"/>
              </a:rPr>
              <a:t>user</a:t>
            </a:r>
            <a:r>
              <a:rPr kumimoji="0" lang="de-DE" sz="1800" b="0" i="0" u="none" strike="noStrike" kern="1200" cap="none" spc="0" normalizeH="0" baseline="0" noProof="0" dirty="0">
                <a:ln>
                  <a:noFill/>
                </a:ln>
                <a:solidFill>
                  <a:srgbClr val="FC8451"/>
                </a:solidFill>
                <a:effectLst/>
                <a:uLnTx/>
                <a:uFillTx/>
                <a:latin typeface="Segoe UI"/>
                <a:ea typeface="+mn-ea"/>
                <a:cs typeface="+mn-cs"/>
              </a:rPr>
              <a:t>/</a:t>
            </a:r>
            <a:r>
              <a:rPr kumimoji="0" lang="de-DE" sz="1800" b="0" i="0" u="none" strike="noStrike" kern="1200" cap="none" spc="0" normalizeH="0" baseline="0" noProof="0" dirty="0" err="1">
                <a:ln>
                  <a:noFill/>
                </a:ln>
                <a:solidFill>
                  <a:srgbClr val="FC8451"/>
                </a:solidFill>
                <a:effectLst/>
                <a:uLnTx/>
                <a:uFillTx/>
                <a:latin typeface="Segoe UI"/>
                <a:ea typeface="+mn-ea"/>
                <a:cs typeface="+mn-cs"/>
              </a:rPr>
              <a:t>show</a:t>
            </a:r>
            <a:r>
              <a:rPr kumimoji="0" lang="de-DE" sz="1800" b="0" i="0" u="none" strike="noStrike" kern="1200" cap="none" spc="0" normalizeH="0" baseline="0" noProof="0" dirty="0">
                <a:ln>
                  <a:noFill/>
                </a:ln>
                <a:solidFill>
                  <a:srgbClr val="FC8451"/>
                </a:solidFill>
                <a:effectLst/>
                <a:uLnTx/>
                <a:uFillTx/>
                <a:latin typeface="Segoe UI"/>
                <a:ea typeface="+mn-ea"/>
                <a:cs typeface="+mn-cs"/>
              </a:rPr>
              <a:t>/5</a:t>
            </a:r>
          </a:p>
        </p:txBody>
      </p:sp>
      <p:cxnSp>
        <p:nvCxnSpPr>
          <p:cNvPr id="40" name="Gerade Verbindung mit Pfeil 39">
            <a:extLst>
              <a:ext uri="{FF2B5EF4-FFF2-40B4-BE49-F238E27FC236}">
                <a16:creationId xmlns:a16="http://schemas.microsoft.com/office/drawing/2014/main" id="{A8F56609-A4F7-4962-8518-7235ABADFF1A}"/>
              </a:ext>
            </a:extLst>
          </p:cNvPr>
          <p:cNvCxnSpPr>
            <a:cxnSpLocks/>
          </p:cNvCxnSpPr>
          <p:nvPr/>
        </p:nvCxnSpPr>
        <p:spPr>
          <a:xfrm flipH="1">
            <a:off x="4132053" y="1169666"/>
            <a:ext cx="2863970" cy="121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EA587923-BBDE-4B14-A838-F969837616AF}"/>
              </a:ext>
            </a:extLst>
          </p:cNvPr>
          <p:cNvSpPr txBox="1"/>
          <p:nvPr/>
        </p:nvSpPr>
        <p:spPr>
          <a:xfrm rot="20166029">
            <a:off x="4426652" y="1534323"/>
            <a:ext cx="3673551" cy="363882"/>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Methoden Parameter</a:t>
            </a:r>
          </a:p>
        </p:txBody>
      </p:sp>
      <p:cxnSp>
        <p:nvCxnSpPr>
          <p:cNvPr id="49" name="Gerade Verbindung mit Pfeil 48">
            <a:extLst>
              <a:ext uri="{FF2B5EF4-FFF2-40B4-BE49-F238E27FC236}">
                <a16:creationId xmlns:a16="http://schemas.microsoft.com/office/drawing/2014/main" id="{B48C28AE-822C-4E18-8C6C-210BD1C3A5A5}"/>
              </a:ext>
            </a:extLst>
          </p:cNvPr>
          <p:cNvCxnSpPr/>
          <p:nvPr/>
        </p:nvCxnSpPr>
        <p:spPr>
          <a:xfrm>
            <a:off x="10463842" y="2932981"/>
            <a:ext cx="103516" cy="2449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415190AE-339A-4016-96D1-0C9E8013C918}"/>
              </a:ext>
            </a:extLst>
          </p:cNvPr>
          <p:cNvSpPr txBox="1"/>
          <p:nvPr/>
        </p:nvSpPr>
        <p:spPr>
          <a:xfrm>
            <a:off x="8779605" y="2299333"/>
            <a:ext cx="2917813" cy="779381"/>
          </a:xfrm>
          <a:prstGeom prst="rect">
            <a:avLst/>
          </a:prstGeom>
          <a:noFill/>
        </p:spPr>
        <p:txBody>
          <a:bodyPr wrap="square" lIns="0"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C8451"/>
                </a:solidFill>
                <a:effectLst/>
                <a:uLnTx/>
                <a:uFillTx/>
                <a:latin typeface="Segoe UI"/>
                <a:ea typeface="+mn-ea"/>
                <a:cs typeface="+mn-cs"/>
              </a:rPr>
              <a:t>Schickt eine Einheitliche Antwort zurück</a:t>
            </a:r>
          </a:p>
        </p:txBody>
      </p:sp>
    </p:spTree>
    <p:extLst>
      <p:ext uri="{BB962C8B-B14F-4D97-AF65-F5344CB8AC3E}">
        <p14:creationId xmlns:p14="http://schemas.microsoft.com/office/powerpoint/2010/main" val="226753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99"/>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299"/>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99"/>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299"/>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P spid="5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586"/>
            <a:ext cx="3116538"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Übersicht</a:t>
            </a: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130"/>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Architektur</a:t>
            </a: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55740"/>
            <a:ext cx="389629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C8451"/>
                </a:solidFill>
                <a:effectLst/>
                <a:uLnTx/>
                <a:uFillTx/>
                <a:latin typeface="Helvetica Neue Moyen" charset="0"/>
                <a:ea typeface="+mn-ea"/>
                <a:cs typeface="Helvetica Neue Moyen" charset="0"/>
              </a:rPr>
              <a:t>Probleme</a:t>
            </a:r>
            <a:r>
              <a:rPr kumimoji="0" lang="en-US"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rPr>
              <a:t> &amp; </a:t>
            </a:r>
            <a:r>
              <a:rPr kumimoji="0" lang="en-US" sz="2000" b="0" i="0" u="none" strike="noStrike" kern="1200" cap="none" spc="0" normalizeH="0" baseline="0" noProof="0" dirty="0" err="1">
                <a:ln>
                  <a:noFill/>
                </a:ln>
                <a:solidFill>
                  <a:srgbClr val="FC8451"/>
                </a:solidFill>
                <a:effectLst/>
                <a:uLnTx/>
                <a:uFillTx/>
                <a:latin typeface="Helvetica Neue Moyen" charset="0"/>
                <a:ea typeface="+mn-ea"/>
                <a:cs typeface="Helvetica Neue Moyen" charset="0"/>
              </a:rPr>
              <a:t>Lösungen</a:t>
            </a:r>
            <a:endParaRPr kumimoji="0" lang="fr-FR" sz="2000" b="0" i="0" u="none" strike="noStrike" kern="1200" cap="none" spc="0" normalizeH="0" baseline="0" noProof="0" dirty="0">
              <a:ln>
                <a:noFill/>
              </a:ln>
              <a:solidFill>
                <a:srgbClr val="FC8451"/>
              </a:solidFill>
              <a:effectLst/>
              <a:uLnTx/>
              <a:uFillTx/>
              <a:latin typeface="Helvetica Neue Moyen" charset="0"/>
              <a:ea typeface="+mn-ea"/>
              <a:cs typeface="Helvetica Neue Moyen"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673"/>
            <a:ext cx="3116537" cy="312330"/>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rPr>
              <a:t>Routing / API</a:t>
            </a:r>
            <a:endParaRPr kumimoji="0" lang="fr-FR" sz="2000" b="0" i="0" u="none" strike="noStrike" kern="1200" cap="none" spc="0" normalizeH="0" baseline="0" noProof="0" dirty="0">
              <a:ln>
                <a:noFill/>
              </a:ln>
              <a:solidFill>
                <a:srgbClr val="1D1D1D"/>
              </a:solidFill>
              <a:effectLst/>
              <a:uLnTx/>
              <a:uFillTx/>
              <a:latin typeface="Helvetica Neue Moyen" charset="0"/>
              <a:ea typeface="+mn-ea"/>
              <a:cs typeface="Helvetica Neue Moyen" charset="0"/>
            </a:endParaRPr>
          </a:p>
        </p:txBody>
      </p:sp>
      <p:sp>
        <p:nvSpPr>
          <p:cNvPr id="10" name="TextBox 9">
            <a:extLst>
              <a:ext uri="{FF2B5EF4-FFF2-40B4-BE49-F238E27FC236}">
                <a16:creationId xmlns:a16="http://schemas.microsoft.com/office/drawing/2014/main" id="{E6DCC9A1-14C6-4B89-81B2-F63059101779}"/>
              </a:ext>
            </a:extLst>
          </p:cNvPr>
          <p:cNvSpPr txBox="1"/>
          <p:nvPr/>
        </p:nvSpPr>
        <p:spPr>
          <a:xfrm>
            <a:off x="1919288" y="1831155"/>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Übersicht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des Backends</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1" name="TextBox 10">
            <a:extLst>
              <a:ext uri="{FF2B5EF4-FFF2-40B4-BE49-F238E27FC236}">
                <a16:creationId xmlns:a16="http://schemas.microsoft.com/office/drawing/2014/main" id="{2597E3AD-F541-4BE6-AF17-4626C3984FE0}"/>
              </a:ext>
            </a:extLst>
          </p:cNvPr>
          <p:cNvSpPr txBox="1"/>
          <p:nvPr/>
        </p:nvSpPr>
        <p:spPr>
          <a:xfrm>
            <a:off x="1919288" y="2705363"/>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Wie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ist</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das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aufgebaut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4" name="TextBox 13">
            <a:extLst>
              <a:ext uri="{FF2B5EF4-FFF2-40B4-BE49-F238E27FC236}">
                <a16:creationId xmlns:a16="http://schemas.microsoft.com/office/drawing/2014/main" id="{92C85DD0-93F9-4756-A159-4A3F7FC4A66B}"/>
              </a:ext>
            </a:extLst>
          </p:cNvPr>
          <p:cNvSpPr txBox="1"/>
          <p:nvPr/>
        </p:nvSpPr>
        <p:spPr>
          <a:xfrm>
            <a:off x="1919288" y="3597782"/>
            <a:ext cx="3116537" cy="38760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Anfragen</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ans</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Backend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Gloriose</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 </a:t>
            </a: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Endpunkte</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sp>
        <p:nvSpPr>
          <p:cNvPr id="15" name="TextBox 14">
            <a:extLst>
              <a:ext uri="{FF2B5EF4-FFF2-40B4-BE49-F238E27FC236}">
                <a16:creationId xmlns:a16="http://schemas.microsoft.com/office/drawing/2014/main" id="{78B9FF6C-99DE-4946-BA0F-B54591D4ACC3}"/>
              </a:ext>
            </a:extLst>
          </p:cNvPr>
          <p:cNvSpPr txBox="1"/>
          <p:nvPr/>
        </p:nvSpPr>
        <p:spPr>
          <a:xfrm>
            <a:off x="1919288" y="4471990"/>
            <a:ext cx="3116537" cy="18447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8F8F8">
                    <a:lumMod val="90000"/>
                  </a:srgbClr>
                </a:solidFill>
                <a:effectLst/>
                <a:uLnTx/>
                <a:uFillTx/>
                <a:latin typeface="Helvetica Neue Normal" charset="0"/>
                <a:ea typeface="+mn-ea"/>
                <a:cs typeface="Helvetica Neue Normal" charset="0"/>
              </a:rPr>
              <a:t>Uff</a:t>
            </a:r>
            <a:r>
              <a:rPr kumimoji="0" lang="en-US"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rPr>
              <a:t>!</a:t>
            </a:r>
            <a:endParaRPr kumimoji="0" lang="fr-FR" sz="1100" b="0" i="0" u="none" strike="noStrike" kern="1200" cap="none" spc="0" normalizeH="0" baseline="0" noProof="0" dirty="0">
              <a:ln>
                <a:noFill/>
              </a:ln>
              <a:solidFill>
                <a:srgbClr val="F8F8F8">
                  <a:lumMod val="90000"/>
                </a:srgbClr>
              </a:solidFill>
              <a:effectLst/>
              <a:uLnTx/>
              <a:uFillTx/>
              <a:latin typeface="Helvetica Neue Normal" charset="0"/>
              <a:ea typeface="+mn-ea"/>
              <a:cs typeface="Helvetica Neue Normal" charset="0"/>
            </a:endParaRPr>
          </a:p>
        </p:txBody>
      </p:sp>
      <p:pic>
        <p:nvPicPr>
          <p:cNvPr id="18" name="Graphic 27">
            <a:extLst>
              <a:ext uri="{FF2B5EF4-FFF2-40B4-BE49-F238E27FC236}">
                <a16:creationId xmlns:a16="http://schemas.microsoft.com/office/drawing/2014/main" id="{10AD4A8A-8F16-430B-BB4C-BD523072CD3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49299" y="4171532"/>
            <a:ext cx="300458" cy="300458"/>
          </a:xfrm>
          <a:prstGeom prst="rect">
            <a:avLst/>
          </a:prstGeom>
        </p:spPr>
      </p:pic>
    </p:spTree>
    <p:extLst>
      <p:ext uri="{BB962C8B-B14F-4D97-AF65-F5344CB8AC3E}">
        <p14:creationId xmlns:p14="http://schemas.microsoft.com/office/powerpoint/2010/main" val="3084075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rgbClr val="1D1D1D"/>
      </a:dk1>
      <a:lt1>
        <a:srgbClr val="FFFFFF"/>
      </a:lt1>
      <a:dk2>
        <a:srgbClr val="111111"/>
      </a:dk2>
      <a:lt2>
        <a:srgbClr val="F8F8F8"/>
      </a:lt2>
      <a:accent1>
        <a:srgbClr val="006A92"/>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1D1D1D"/>
      </a:dk1>
      <a:lt1>
        <a:srgbClr val="FFFFFF"/>
      </a:lt1>
      <a:dk2>
        <a:srgbClr val="000000"/>
      </a:dk2>
      <a:lt2>
        <a:srgbClr val="F8F8F8"/>
      </a:lt2>
      <a:accent1>
        <a:srgbClr val="FC8451"/>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8">
      <a:dk1>
        <a:srgbClr val="1D1D1D"/>
      </a:dk1>
      <a:lt1>
        <a:srgbClr val="FFFFFF"/>
      </a:lt1>
      <a:dk2>
        <a:srgbClr val="000000"/>
      </a:dk2>
      <a:lt2>
        <a:srgbClr val="F8F8F8"/>
      </a:lt2>
      <a:accent1>
        <a:srgbClr val="549E92"/>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2639</Words>
  <Application>Microsoft Macintosh PowerPoint</Application>
  <PresentationFormat>Breitbild</PresentationFormat>
  <Paragraphs>625</Paragraphs>
  <Slides>111</Slides>
  <Notes>6</Notes>
  <HiddenSlides>0</HiddenSlides>
  <MMClips>0</MMClips>
  <ScaleCrop>false</ScaleCrop>
  <HeadingPairs>
    <vt:vector size="6" baseType="variant">
      <vt:variant>
        <vt:lpstr>Verwendete Schriftarten</vt:lpstr>
      </vt:variant>
      <vt:variant>
        <vt:i4>8</vt:i4>
      </vt:variant>
      <vt:variant>
        <vt:lpstr>Design</vt:lpstr>
      </vt:variant>
      <vt:variant>
        <vt:i4>3</vt:i4>
      </vt:variant>
      <vt:variant>
        <vt:lpstr>Folientitel</vt:lpstr>
      </vt:variant>
      <vt:variant>
        <vt:i4>111</vt:i4>
      </vt:variant>
    </vt:vector>
  </HeadingPairs>
  <TitlesOfParts>
    <vt:vector size="122" baseType="lpstr">
      <vt:lpstr>Arial</vt:lpstr>
      <vt:lpstr>Calibri</vt:lpstr>
      <vt:lpstr>Calibri Light</vt:lpstr>
      <vt:lpstr>Helvetica Neue Fin</vt:lpstr>
      <vt:lpstr>Helvetica Neue Moyen</vt:lpstr>
      <vt:lpstr>Helvetica Neue Normal</vt:lpstr>
      <vt:lpstr>Segoe UI</vt:lpstr>
      <vt:lpstr>Wingdings</vt:lpstr>
      <vt:lpstr>Office Theme</vt:lpstr>
      <vt:lpstr>3_Office Theme</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 K.</dc:creator>
  <cp:lastModifiedBy>Henrik K.</cp:lastModifiedBy>
  <cp:revision>158</cp:revision>
  <dcterms:created xsi:type="dcterms:W3CDTF">2019-03-24T13:28:32Z</dcterms:created>
  <dcterms:modified xsi:type="dcterms:W3CDTF">2019-04-10T20:50:16Z</dcterms:modified>
</cp:coreProperties>
</file>